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2" r:id="rId7"/>
    <p:sldId id="265" r:id="rId8"/>
    <p:sldId id="268" r:id="rId9"/>
    <p:sldId id="266" r:id="rId10"/>
    <p:sldId id="260" r:id="rId11"/>
    <p:sldId id="264" r:id="rId12"/>
    <p:sldId id="263" r:id="rId13"/>
    <p:sldId id="261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o%20Vermeulen\Downloads\Results%20Collection%20Security%20benchmark%20questionnaire%204%20September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o%20Vermeulen\Downloads\Results%20Collection%20Security%20benchmark%20questionnaire%204%20September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o%20Vermeulen\Downloads\Results%20Collection%20Security%20benchmark%20questionnaire%204%20September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You report proven instances of theft immediately to the police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15'!$B$3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15'!$A$4:$A$6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15'!$B$4:$B$6</c:f>
              <c:numCache>
                <c:formatCode>0.00%</c:formatCode>
                <c:ptCount val="3"/>
                <c:pt idx="0">
                  <c:v>0.71430000000000005</c:v>
                </c:pt>
                <c:pt idx="1">
                  <c:v>7.1400000000000005E-2</c:v>
                </c:pt>
                <c:pt idx="2">
                  <c:v>0.2143000000000001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626944"/>
        <c:axId val="182625408"/>
      </c:barChart>
      <c:valAx>
        <c:axId val="1826254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82626944"/>
        <c:crosses val="autoZero"/>
        <c:crossBetween val="between"/>
      </c:valAx>
      <c:catAx>
        <c:axId val="182626944"/>
        <c:scaling>
          <c:orientation val="minMax"/>
        </c:scaling>
        <c:delete val="0"/>
        <c:axPos val="b"/>
        <c:majorTickMark val="out"/>
        <c:minorTickMark val="none"/>
        <c:tickLblPos val="nextTo"/>
        <c:crossAx val="182625408"/>
        <c:crosses val="autoZero"/>
        <c:auto val="0"/>
        <c:lblAlgn val="ctr"/>
        <c:lblOffset val="100"/>
        <c:noMultiLvlLbl val="0"/>
      </c:catAx>
    </c:plotArea>
    <c:legend>
      <c:legendPos val="r"/>
      <c:layout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You report proven instances of theft to the relevant trade / professional bodies - e.g. the book trade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16'!$B$3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16'!$A$4:$A$6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16'!$B$4:$B$6</c:f>
              <c:numCache>
                <c:formatCode>0.00%</c:formatCode>
                <c:ptCount val="3"/>
                <c:pt idx="0">
                  <c:v>0.5</c:v>
                </c:pt>
                <c:pt idx="1">
                  <c:v>0.2143000000000001</c:v>
                </c:pt>
                <c:pt idx="2">
                  <c:v>0.28570000000000001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631680"/>
        <c:axId val="184617600"/>
      </c:barChart>
      <c:valAx>
        <c:axId val="1846176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84631680"/>
        <c:crosses val="autoZero"/>
        <c:crossBetween val="between"/>
      </c:valAx>
      <c:catAx>
        <c:axId val="184631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84617600"/>
        <c:crosses val="autoZero"/>
        <c:auto val="0"/>
        <c:lblAlgn val="ctr"/>
        <c:lblOffset val="100"/>
        <c:noMultiLvlLbl val="0"/>
      </c:catAx>
    </c:plotArea>
    <c:legend>
      <c:legendPos val="r"/>
      <c:layout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You share information on known threats to collection security with other libraries/archives when appropriate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17'!$B$3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17'!$A$4:$A$6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17'!$B$4:$B$6</c:f>
              <c:numCache>
                <c:formatCode>0.00%</c:formatCode>
                <c:ptCount val="3"/>
                <c:pt idx="0">
                  <c:v>0.85710000000000042</c:v>
                </c:pt>
                <c:pt idx="1">
                  <c:v>0</c:v>
                </c:pt>
                <c:pt idx="2">
                  <c:v>0.14290000000000011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657792"/>
        <c:axId val="184656256"/>
      </c:barChart>
      <c:valAx>
        <c:axId val="18465625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84657792"/>
        <c:crosses val="autoZero"/>
        <c:crossBetween val="between"/>
      </c:valAx>
      <c:catAx>
        <c:axId val="184657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84656256"/>
        <c:crosses val="autoZero"/>
        <c:auto val="0"/>
        <c:lblAlgn val="ctr"/>
        <c:lblOffset val="100"/>
        <c:noMultiLvlLbl val="0"/>
      </c:catAx>
    </c:plotArea>
    <c:legend>
      <c:legendPos val="r"/>
      <c:layout/>
      <c:overlay val="0"/>
    </c:legend>
    <c:plotVisOnly val="0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7DAE-9E48-4B52-B449-3C1CDCF95DB2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628F-2D38-446B-BFE7-8AFE7EA400D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7DAE-9E48-4B52-B449-3C1CDCF95DB2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628F-2D38-446B-BFE7-8AFE7EA400D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7DAE-9E48-4B52-B449-3C1CDCF95DB2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628F-2D38-446B-BFE7-8AFE7EA400D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7DAE-9E48-4B52-B449-3C1CDCF95DB2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628F-2D38-446B-BFE7-8AFE7EA400D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7DAE-9E48-4B52-B449-3C1CDCF95DB2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628F-2D38-446B-BFE7-8AFE7EA400D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7DAE-9E48-4B52-B449-3C1CDCF95DB2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628F-2D38-446B-BFE7-8AFE7EA400D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7DAE-9E48-4B52-B449-3C1CDCF95DB2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628F-2D38-446B-BFE7-8AFE7EA400D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7DAE-9E48-4B52-B449-3C1CDCF95DB2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628F-2D38-446B-BFE7-8AFE7EA400D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7DAE-9E48-4B52-B449-3C1CDCF95DB2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628F-2D38-446B-BFE7-8AFE7EA400D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7DAE-9E48-4B52-B449-3C1CDCF95DB2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628F-2D38-446B-BFE7-8AFE7EA400D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7DAE-9E48-4B52-B449-3C1CDCF95DB2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628F-2D38-446B-BFE7-8AFE7EA400D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7DAE-9E48-4B52-B449-3C1CDCF95DB2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E628F-2D38-446B-BFE7-8AFE7EA400DE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After</a:t>
            </a:r>
            <a:r>
              <a:rPr lang="nl-NL" dirty="0" smtClean="0"/>
              <a:t> the </a:t>
            </a:r>
            <a:r>
              <a:rPr lang="nl-NL" dirty="0" err="1" smtClean="0"/>
              <a:t>Theft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CERL </a:t>
            </a:r>
            <a:r>
              <a:rPr lang="nl-NL" sz="2800" dirty="0" err="1" smtClean="0"/>
              <a:t>Collection</a:t>
            </a:r>
            <a:r>
              <a:rPr lang="nl-NL" sz="2800" dirty="0" smtClean="0"/>
              <a:t> </a:t>
            </a:r>
            <a:r>
              <a:rPr lang="nl-NL" sz="2800" dirty="0" err="1" smtClean="0"/>
              <a:t>Security</a:t>
            </a:r>
            <a:r>
              <a:rPr lang="nl-NL" sz="2800" dirty="0" smtClean="0"/>
              <a:t> Summer School</a:t>
            </a:r>
          </a:p>
          <a:p>
            <a:r>
              <a:rPr lang="nl-NL" sz="2800" dirty="0" smtClean="0"/>
              <a:t>6 September 2017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things</a:t>
            </a:r>
            <a:r>
              <a:rPr lang="nl-NL" dirty="0" smtClean="0"/>
              <a:t> to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done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All </a:t>
            </a:r>
            <a:r>
              <a:rPr lang="nl-NL" dirty="0" err="1" smtClean="0"/>
              <a:t>depending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the kind of </a:t>
            </a:r>
            <a:r>
              <a:rPr lang="nl-NL" dirty="0" err="1" smtClean="0"/>
              <a:t>theft</a:t>
            </a:r>
            <a:r>
              <a:rPr lang="nl-NL" dirty="0" smtClean="0"/>
              <a:t>, and the </a:t>
            </a:r>
            <a:r>
              <a:rPr lang="nl-NL" dirty="0" err="1" smtClean="0"/>
              <a:t>extent</a:t>
            </a:r>
            <a:r>
              <a:rPr lang="nl-NL" dirty="0" smtClean="0"/>
              <a:t>:</a:t>
            </a:r>
          </a:p>
          <a:p>
            <a:endParaRPr lang="nl-NL" dirty="0" smtClean="0"/>
          </a:p>
          <a:p>
            <a:r>
              <a:rPr lang="nl-NL" dirty="0" err="1" smtClean="0"/>
              <a:t>Inform</a:t>
            </a:r>
            <a:r>
              <a:rPr lang="nl-NL" dirty="0" smtClean="0"/>
              <a:t> the </a:t>
            </a:r>
            <a:r>
              <a:rPr lang="nl-NL" dirty="0" err="1" smtClean="0"/>
              <a:t>trade</a:t>
            </a:r>
            <a:endParaRPr lang="nl-NL" dirty="0" smtClean="0"/>
          </a:p>
          <a:p>
            <a:r>
              <a:rPr lang="nl-NL" dirty="0" err="1" smtClean="0"/>
              <a:t>Inform</a:t>
            </a:r>
            <a:r>
              <a:rPr lang="nl-NL" dirty="0" smtClean="0"/>
              <a:t> </a:t>
            </a:r>
            <a:r>
              <a:rPr lang="nl-NL" dirty="0" err="1" smtClean="0"/>
              <a:t>colleagues</a:t>
            </a:r>
            <a:endParaRPr lang="nl-NL" dirty="0" smtClean="0"/>
          </a:p>
          <a:p>
            <a:r>
              <a:rPr lang="nl-NL" dirty="0" err="1" smtClean="0"/>
              <a:t>Inform</a:t>
            </a:r>
            <a:r>
              <a:rPr lang="nl-NL" dirty="0" smtClean="0"/>
              <a:t> the </a:t>
            </a:r>
            <a:r>
              <a:rPr lang="nl-NL" dirty="0" err="1" smtClean="0"/>
              <a:t>press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Contact </a:t>
            </a:r>
            <a:r>
              <a:rPr lang="nl-NL" dirty="0" err="1" smtClean="0"/>
              <a:t>colleagues</a:t>
            </a:r>
            <a:endParaRPr lang="nl-NL" dirty="0"/>
          </a:p>
        </p:txBody>
      </p:sp>
      <p:pic>
        <p:nvPicPr>
          <p:cNvPr id="5" name="Tijdelijke aanduiding voor inhoud 4" descr="DSC08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7936" y="1600200"/>
            <a:ext cx="63881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 open</a:t>
            </a:r>
            <a:endParaRPr lang="nl-NL" dirty="0"/>
          </a:p>
        </p:txBody>
      </p:sp>
      <p:pic>
        <p:nvPicPr>
          <p:cNvPr id="4" name="Tijdelijke aanduiding voor inhoud 3" descr="DSC078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8730" y="1600200"/>
            <a:ext cx="616654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Martin </a:t>
            </a:r>
            <a:r>
              <a:rPr lang="nl-NL" dirty="0" err="1" smtClean="0"/>
              <a:t>Finkelnberg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 Crime, The Dutch Perspective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After</a:t>
            </a:r>
            <a:r>
              <a:rPr lang="nl-NL" dirty="0" smtClean="0"/>
              <a:t> the </a:t>
            </a:r>
            <a:r>
              <a:rPr lang="nl-NL" dirty="0" err="1" smtClean="0"/>
              <a:t>theft</a:t>
            </a:r>
            <a:r>
              <a:rPr lang="nl-NL" dirty="0" smtClean="0"/>
              <a:t> (Q 15-17)</a:t>
            </a:r>
            <a:endParaRPr lang="nl-NL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3970784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"/>
          <p:cNvGraphicFramePr/>
          <p:nvPr/>
        </p:nvGraphicFramePr>
        <p:xfrm>
          <a:off x="4788024" y="1268760"/>
          <a:ext cx="403244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1"/>
          <p:cNvGraphicFramePr/>
          <p:nvPr/>
        </p:nvGraphicFramePr>
        <p:xfrm>
          <a:off x="467544" y="3861048"/>
          <a:ext cx="417646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DSC078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7080" y="1600200"/>
            <a:ext cx="298984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Report to </a:t>
            </a:r>
            <a:r>
              <a:rPr lang="nl-NL" dirty="0" smtClean="0"/>
              <a:t>the </a:t>
            </a:r>
            <a:r>
              <a:rPr lang="nl-NL" dirty="0" err="1" smtClean="0"/>
              <a:t>police</a:t>
            </a:r>
            <a:endParaRPr lang="nl-NL" dirty="0"/>
          </a:p>
        </p:txBody>
      </p:sp>
      <p:pic>
        <p:nvPicPr>
          <p:cNvPr id="4" name="Tijdelijke aanduiding voor inhoud 3" descr="DSC08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0645" y="1600200"/>
            <a:ext cx="41827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to report?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 lot of </a:t>
            </a:r>
            <a:r>
              <a:rPr lang="nl-NL" dirty="0" err="1" smtClean="0"/>
              <a:t>questions</a:t>
            </a:r>
            <a:r>
              <a:rPr lang="nl-NL" dirty="0" smtClean="0"/>
              <a:t> to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asked</a:t>
            </a:r>
            <a:r>
              <a:rPr lang="nl-NL" dirty="0" smtClean="0"/>
              <a:t>:</a:t>
            </a:r>
          </a:p>
          <a:p>
            <a:pPr lvl="1"/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happened</a:t>
            </a:r>
            <a:r>
              <a:rPr lang="nl-NL" dirty="0" smtClean="0"/>
              <a:t>?</a:t>
            </a:r>
          </a:p>
          <a:p>
            <a:pPr lvl="1"/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did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happen?</a:t>
            </a:r>
          </a:p>
          <a:p>
            <a:pPr lvl="1"/>
            <a:r>
              <a:rPr lang="nl-NL" dirty="0" smtClean="0"/>
              <a:t>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know</a:t>
            </a:r>
            <a:r>
              <a:rPr lang="nl-NL" dirty="0" smtClean="0"/>
              <a:t> </a:t>
            </a:r>
            <a:r>
              <a:rPr lang="nl-NL" dirty="0" err="1" smtClean="0"/>
              <a:t>who</a:t>
            </a:r>
            <a:r>
              <a:rPr lang="nl-NL" dirty="0" smtClean="0"/>
              <a:t> </a:t>
            </a:r>
            <a:r>
              <a:rPr lang="nl-NL" dirty="0" err="1" smtClean="0"/>
              <a:t>did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?</a:t>
            </a:r>
          </a:p>
          <a:p>
            <a:pPr lvl="1"/>
            <a:r>
              <a:rPr lang="nl-NL" dirty="0" smtClean="0"/>
              <a:t>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know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are missing?</a:t>
            </a:r>
          </a:p>
          <a:p>
            <a:pPr lvl="1"/>
            <a:r>
              <a:rPr lang="nl-NL" dirty="0" err="1" smtClean="0"/>
              <a:t>Did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secure </a:t>
            </a:r>
            <a:r>
              <a:rPr lang="nl-NL" dirty="0" err="1" smtClean="0"/>
              <a:t>evidence</a:t>
            </a:r>
            <a:r>
              <a:rPr lang="nl-NL" dirty="0" smtClean="0"/>
              <a:t>?</a:t>
            </a:r>
          </a:p>
          <a:p>
            <a:pPr lvl="1"/>
            <a:r>
              <a:rPr lang="nl-NL" dirty="0" err="1" smtClean="0"/>
              <a:t>Etc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Proof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4" name="Tijdelijke aanduiding voor inhoud 3" descr="DSC07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9605" y="1600200"/>
            <a:ext cx="612478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Obvious</a:t>
            </a:r>
            <a:r>
              <a:rPr lang="nl-NL" dirty="0" smtClean="0"/>
              <a:t> </a:t>
            </a:r>
            <a:r>
              <a:rPr lang="nl-NL" dirty="0" err="1" smtClean="0"/>
              <a:t>things</a:t>
            </a:r>
            <a:r>
              <a:rPr lang="nl-NL" dirty="0" smtClean="0"/>
              <a:t> </a:t>
            </a:r>
            <a:r>
              <a:rPr lang="nl-NL" dirty="0" err="1" smtClean="0"/>
              <a:t>like</a:t>
            </a:r>
            <a:r>
              <a:rPr lang="nl-NL" dirty="0" smtClean="0"/>
              <a:t> CCTV images, </a:t>
            </a:r>
            <a:r>
              <a:rPr lang="nl-NL" dirty="0" err="1" smtClean="0"/>
              <a:t>witnesses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DSC02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396886"/>
            <a:ext cx="5292080" cy="3528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Good</a:t>
            </a:r>
            <a:r>
              <a:rPr lang="nl-NL" dirty="0" smtClean="0"/>
              <a:t>, complete </a:t>
            </a:r>
            <a:r>
              <a:rPr lang="nl-NL" dirty="0" err="1" smtClean="0"/>
              <a:t>descriptions</a:t>
            </a:r>
            <a:endParaRPr lang="nl-NL" dirty="0" smtClean="0"/>
          </a:p>
          <a:p>
            <a:r>
              <a:rPr lang="nl-NL" dirty="0" smtClean="0"/>
              <a:t>Digital copies</a:t>
            </a:r>
          </a:p>
          <a:p>
            <a:r>
              <a:rPr lang="nl-NL" dirty="0" smtClean="0"/>
              <a:t>DNA </a:t>
            </a:r>
            <a:r>
              <a:rPr lang="nl-NL" dirty="0" err="1" smtClean="0"/>
              <a:t>marking</a:t>
            </a:r>
            <a:endParaRPr lang="nl-NL" dirty="0" smtClean="0"/>
          </a:p>
          <a:p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copy</a:t>
            </a:r>
            <a:r>
              <a:rPr lang="nl-NL" dirty="0" smtClean="0"/>
              <a:t> </a:t>
            </a:r>
            <a:r>
              <a:rPr lang="nl-NL" dirty="0" err="1" smtClean="0"/>
              <a:t>related</a:t>
            </a:r>
            <a:r>
              <a:rPr lang="nl-NL" dirty="0" smtClean="0"/>
              <a:t> </a:t>
            </a:r>
            <a:r>
              <a:rPr lang="nl-NL" dirty="0" err="1" smtClean="0"/>
              <a:t>information</a:t>
            </a:r>
            <a:r>
              <a:rPr lang="nl-NL" dirty="0" smtClean="0"/>
              <a:t>:</a:t>
            </a:r>
          </a:p>
          <a:p>
            <a:pPr lvl="1"/>
            <a:r>
              <a:rPr lang="nl-NL" dirty="0" err="1" smtClean="0"/>
              <a:t>Identification</a:t>
            </a:r>
            <a:r>
              <a:rPr lang="nl-NL" dirty="0" smtClean="0"/>
              <a:t> </a:t>
            </a:r>
            <a:r>
              <a:rPr lang="nl-NL" dirty="0" err="1" smtClean="0"/>
              <a:t>marks</a:t>
            </a:r>
            <a:r>
              <a:rPr lang="nl-NL" dirty="0" smtClean="0"/>
              <a:t>, </a:t>
            </a:r>
            <a:r>
              <a:rPr lang="nl-NL" dirty="0" err="1" smtClean="0"/>
              <a:t>bindings</a:t>
            </a:r>
            <a:r>
              <a:rPr lang="nl-NL" dirty="0" smtClean="0"/>
              <a:t>, </a:t>
            </a:r>
            <a:r>
              <a:rPr lang="nl-NL" dirty="0" err="1" smtClean="0"/>
              <a:t>but</a:t>
            </a:r>
            <a:r>
              <a:rPr lang="nl-NL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wormholes, </a:t>
            </a:r>
            <a:r>
              <a:rPr lang="nl-NL" dirty="0" err="1" smtClean="0"/>
              <a:t>foxing</a:t>
            </a:r>
            <a:r>
              <a:rPr lang="nl-NL" dirty="0" smtClean="0"/>
              <a:t>, etc.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477E80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861048"/>
            <a:ext cx="3744416" cy="2496277"/>
          </a:xfrm>
          <a:prstGeom prst="rect">
            <a:avLst/>
          </a:prstGeom>
        </p:spPr>
      </p:pic>
      <p:pic>
        <p:nvPicPr>
          <p:cNvPr id="5" name="Afbeelding 4" descr="561C22_00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412776"/>
            <a:ext cx="4667306" cy="2160240"/>
          </a:xfrm>
          <a:prstGeom prst="rect">
            <a:avLst/>
          </a:prstGeom>
        </p:spPr>
      </p:pic>
      <p:pic>
        <p:nvPicPr>
          <p:cNvPr id="6" name="Afbeelding 5" descr="9173_C6_002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884070"/>
            <a:ext cx="3661453" cy="2490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181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Office-thema</vt:lpstr>
      <vt:lpstr>After the Theft</vt:lpstr>
      <vt:lpstr>After the theft (Q 15-17)</vt:lpstr>
      <vt:lpstr>PowerPoint Presentation</vt:lpstr>
      <vt:lpstr>Report to the police</vt:lpstr>
      <vt:lpstr>What to report?</vt:lpstr>
      <vt:lpstr>Proof?</vt:lpstr>
      <vt:lpstr>Proof</vt:lpstr>
      <vt:lpstr>Proof</vt:lpstr>
      <vt:lpstr>Proof</vt:lpstr>
      <vt:lpstr>Other things to be done</vt:lpstr>
      <vt:lpstr>Contact colleagues</vt:lpstr>
      <vt:lpstr>Be open</vt:lpstr>
      <vt:lpstr>Martin Finkelnberg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the Theft</dc:title>
  <dc:creator>Theo Vermeulen</dc:creator>
  <cp:lastModifiedBy>Marian Lefferts</cp:lastModifiedBy>
  <cp:revision>13</cp:revision>
  <dcterms:created xsi:type="dcterms:W3CDTF">2017-08-26T13:24:35Z</dcterms:created>
  <dcterms:modified xsi:type="dcterms:W3CDTF">2017-09-07T07:12:31Z</dcterms:modified>
</cp:coreProperties>
</file>