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7"/>
  </p:notesMasterIdLst>
  <p:sldIdLst>
    <p:sldId id="256" r:id="rId3"/>
    <p:sldId id="257" r:id="rId4"/>
    <p:sldId id="258" r:id="rId5"/>
    <p:sldId id="260" r:id="rId6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056">
          <p15:clr>
            <a:srgbClr val="000000"/>
          </p15:clr>
        </p15:guide>
        <p15:guide id="2" pos="349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1224" y="108"/>
      </p:cViewPr>
      <p:guideLst>
        <p:guide orient="horz" pos="4056"/>
        <p:guide pos="34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4958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2716" y="1"/>
            <a:ext cx="2944958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142" y="4716463"/>
            <a:ext cx="4985392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1338"/>
            <a:ext cx="2944958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2716" y="9431338"/>
            <a:ext cx="2944958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/>
          <p:nvPr/>
        </p:nvSpPr>
        <p:spPr>
          <a:xfrm>
            <a:off x="3852716" y="9431338"/>
            <a:ext cx="2944958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906142" y="4716463"/>
            <a:ext cx="4985392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/>
          <p:nvPr/>
        </p:nvSpPr>
        <p:spPr>
          <a:xfrm>
            <a:off x="3852716" y="9431338"/>
            <a:ext cx="2944958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Google Shape;82;p2:notes"/>
          <p:cNvSpPr txBox="1">
            <a:spLocks noGrp="1"/>
          </p:cNvSpPr>
          <p:nvPr>
            <p:ph type="body" idx="1"/>
          </p:nvPr>
        </p:nvSpPr>
        <p:spPr>
          <a:xfrm>
            <a:off x="906142" y="4716463"/>
            <a:ext cx="4985392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Flash </a:t>
            </a:r>
            <a:r>
              <a:rPr lang="de-DE" dirty="0" err="1"/>
              <a:t>mobs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a </a:t>
            </a:r>
            <a:r>
              <a:rPr lang="de-DE" dirty="0" err="1"/>
              <a:t>little</a:t>
            </a:r>
            <a:r>
              <a:rPr lang="de-DE" dirty="0"/>
              <a:t> </a:t>
            </a:r>
            <a:r>
              <a:rPr lang="de-DE" dirty="0" err="1"/>
              <a:t>bit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fashioned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but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ago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in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/>
              <a:t>library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4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03238" y="2986088"/>
            <a:ext cx="4953000" cy="900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4C4C4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3238" y="3706813"/>
            <a:ext cx="4954587" cy="109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›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8132762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503238" y="1981200"/>
            <a:ext cx="3989387" cy="396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›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2"/>
          </p:nvPr>
        </p:nvSpPr>
        <p:spPr>
          <a:xfrm>
            <a:off x="4645025" y="1981200"/>
            <a:ext cx="3990975" cy="396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›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" type="objOnly">
  <p:cSld name="OBJECT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503238" y="1079500"/>
            <a:ext cx="8132762" cy="4868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›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 rot="5400000">
            <a:off x="5185568" y="2497932"/>
            <a:ext cx="4868863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 rot="5400000">
            <a:off x="1042987" y="539750"/>
            <a:ext cx="4868863" cy="594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›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8132762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 rot="5400000">
            <a:off x="2586037" y="-101600"/>
            <a:ext cx="3967162" cy="813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›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711019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711019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711019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711019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711019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711019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711019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711019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711019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›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»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8132762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›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›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ppt_titelmaster1"/>
          <p:cNvPicPr preferRelativeResize="0"/>
          <p:nvPr/>
        </p:nvPicPr>
        <p:blipFill rotWithShape="1">
          <a:blip r:embed="rId3">
            <a:alphaModFix/>
          </a:blip>
          <a:srcRect l="-86" r="102"/>
          <a:stretch/>
        </p:blipFill>
        <p:spPr>
          <a:xfrm>
            <a:off x="0" y="0"/>
            <a:ext cx="9145587" cy="595788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0" y="5957887"/>
            <a:ext cx="9144000" cy="900112"/>
          </a:xfrm>
          <a:prstGeom prst="rect">
            <a:avLst/>
          </a:prstGeom>
          <a:solidFill>
            <a:srgbClr val="E1E1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1" descr="BSB_Logo_2c_300dpi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5625" y="384175"/>
            <a:ext cx="2538412" cy="61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8132762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503237" y="1981200"/>
            <a:ext cx="8132762" cy="396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04800" algn="l" rtl="0">
              <a:spcBef>
                <a:spcPts val="240"/>
              </a:spcBef>
              <a:spcAft>
                <a:spcPts val="0"/>
              </a:spcAft>
              <a:buClr>
                <a:srgbClr val="711019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›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 descr="zahlenreihe"/>
          <p:cNvPicPr preferRelativeResize="0"/>
          <p:nvPr/>
        </p:nvPicPr>
        <p:blipFill rotWithShape="1">
          <a:blip r:embed="rId12">
            <a:alphaModFix/>
          </a:blip>
          <a:srcRect l="363"/>
          <a:stretch/>
        </p:blipFill>
        <p:spPr>
          <a:xfrm>
            <a:off x="0" y="5954712"/>
            <a:ext cx="9144000" cy="901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8132762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711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503237" y="1981200"/>
            <a:ext cx="8132762" cy="396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04800" algn="l" rtl="0">
              <a:spcBef>
                <a:spcPts val="240"/>
              </a:spcBef>
              <a:spcAft>
                <a:spcPts val="0"/>
              </a:spcAft>
              <a:buClr>
                <a:srgbClr val="711019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›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 rtl="0">
              <a:spcBef>
                <a:spcPts val="200"/>
              </a:spcBef>
              <a:spcAft>
                <a:spcPts val="0"/>
              </a:spcAft>
              <a:buClr>
                <a:srgbClr val="711019"/>
              </a:buClr>
              <a:buSzPts val="10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318885" y="1884362"/>
            <a:ext cx="5051425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Potential Crisis in the </a:t>
            </a:r>
            <a:b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Reading Room:</a:t>
            </a:r>
            <a:br>
              <a:rPr lang="en-US" sz="28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dirty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“Aggressive </a:t>
            </a:r>
            <a:r>
              <a:rPr lang="en-US" sz="2800" b="0" i="0" u="none" dirty="0" err="1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behaviour</a:t>
            </a:r>
            <a:r>
              <a:rPr lang="en-US" sz="2800" b="0" i="0" u="none" dirty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800" b="0" i="0" u="none" dirty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dirty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by </a:t>
            </a:r>
            <a:r>
              <a:rPr lang="en-US" sz="2800" b="0" i="0" u="none" dirty="0" smtClean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users”</a:t>
            </a:r>
            <a:r>
              <a:rPr lang="en-US" sz="2800" b="0" i="0" u="none" dirty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0" i="0" u="none" dirty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dirty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0" i="0" u="none" dirty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dirty="0">
                <a:solidFill>
                  <a:srgbClr val="4C4C4C"/>
                </a:solidFill>
                <a:latin typeface="Arial"/>
                <a:ea typeface="Arial"/>
                <a:cs typeface="Arial"/>
                <a:sym typeface="Arial"/>
              </a:rPr>
              <a:t>Some t</a:t>
            </a:r>
            <a:r>
              <a:rPr lang="en-US" sz="2400" dirty="0"/>
              <a:t>houghts from a practical point of view </a:t>
            </a:r>
            <a:endParaRPr sz="2400" dirty="0"/>
          </a:p>
        </p:txBody>
      </p:sp>
      <p:cxnSp>
        <p:nvCxnSpPr>
          <p:cNvPr id="75" name="Google Shape;75;p15"/>
          <p:cNvCxnSpPr/>
          <p:nvPr/>
        </p:nvCxnSpPr>
        <p:spPr>
          <a:xfrm>
            <a:off x="0" y="6267450"/>
            <a:ext cx="5541962" cy="0"/>
          </a:xfrm>
          <a:prstGeom prst="straightConnector1">
            <a:avLst/>
          </a:prstGeom>
          <a:noFill/>
          <a:ln w="9525" cap="flat" cmpd="sng">
            <a:solidFill>
              <a:srgbClr val="711019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6" name="Google Shape;76;p15"/>
          <p:cNvCxnSpPr/>
          <p:nvPr/>
        </p:nvCxnSpPr>
        <p:spPr>
          <a:xfrm>
            <a:off x="0" y="6534150"/>
            <a:ext cx="5541962" cy="0"/>
          </a:xfrm>
          <a:prstGeom prst="straightConnector1">
            <a:avLst/>
          </a:prstGeom>
          <a:noFill/>
          <a:ln w="9525" cap="flat" cmpd="sng">
            <a:solidFill>
              <a:srgbClr val="71101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7" name="Google Shape;77;p15"/>
          <p:cNvSpPr txBox="1"/>
          <p:nvPr/>
        </p:nvSpPr>
        <p:spPr>
          <a:xfrm>
            <a:off x="503236" y="6264275"/>
            <a:ext cx="4867073" cy="29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September 8</a:t>
            </a:r>
            <a:r>
              <a:rPr lang="en-US" sz="800" b="0" i="0" u="none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2022: Collection Security Summer School in Vienna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</a:t>
            </a:r>
            <a:r>
              <a:rPr lang="en-US" sz="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WOLFGANG-VALENTIN IKAS, </a:t>
            </a:r>
            <a:r>
              <a:rPr lang="en-US" sz="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BDir</a:t>
            </a:r>
            <a:r>
              <a:rPr lang="en-US" sz="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., BSB, </a:t>
            </a:r>
            <a:r>
              <a:rPr lang="en-US" sz="800" dirty="0" smtClean="0">
                <a:solidFill>
                  <a:schemeClr val="dk1"/>
                </a:solidFill>
              </a:rPr>
              <a:t>Department of Manuscripts and Rare Books</a:t>
            </a:r>
            <a:endParaRPr dirty="0"/>
          </a:p>
        </p:txBody>
      </p:sp>
      <p:sp>
        <p:nvSpPr>
          <p:cNvPr id="78" name="Google Shape;78;p15"/>
          <p:cNvSpPr txBox="1"/>
          <p:nvPr/>
        </p:nvSpPr>
        <p:spPr>
          <a:xfrm>
            <a:off x="4406900" y="6264275"/>
            <a:ext cx="1225550" cy="29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492125" y="6508750"/>
            <a:ext cx="1870075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fld id="{00000000-1234-1234-1234-123412341234}" type="slidenum">
              <a:rPr lang="en-US"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85" name="Google Shape;85;p16"/>
          <p:cNvSpPr txBox="1"/>
          <p:nvPr/>
        </p:nvSpPr>
        <p:spPr>
          <a:xfrm>
            <a:off x="469900" y="241808"/>
            <a:ext cx="8488362" cy="38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de-DE" b="1" dirty="0"/>
              <a:t>„</a:t>
            </a:r>
            <a:r>
              <a:rPr lang="de-DE" b="1" dirty="0" err="1"/>
              <a:t>Desired</a:t>
            </a:r>
            <a:r>
              <a:rPr lang="de-DE" b="1" dirty="0"/>
              <a:t> </a:t>
            </a:r>
            <a:r>
              <a:rPr lang="de-DE" b="1" dirty="0" err="1"/>
              <a:t>bevariour</a:t>
            </a:r>
            <a:r>
              <a:rPr lang="de-DE" b="1" dirty="0"/>
              <a:t>“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our</a:t>
            </a:r>
            <a:r>
              <a:rPr lang="de-DE" b="1" dirty="0"/>
              <a:t> </a:t>
            </a:r>
            <a:r>
              <a:rPr lang="de-DE" b="1" dirty="0" err="1"/>
              <a:t>readers</a:t>
            </a:r>
            <a:r>
              <a:rPr lang="de-DE" b="1" dirty="0"/>
              <a:t> …</a:t>
            </a:r>
          </a:p>
        </p:txBody>
      </p:sp>
      <p:sp>
        <p:nvSpPr>
          <p:cNvPr id="4" name="Google Shape;85;p16">
            <a:extLst>
              <a:ext uri="{FF2B5EF4-FFF2-40B4-BE49-F238E27FC236}">
                <a16:creationId xmlns:a16="http://schemas.microsoft.com/office/drawing/2014/main" id="{AF6618E8-FF58-2584-BD07-F1388CA3AB6E}"/>
              </a:ext>
            </a:extLst>
          </p:cNvPr>
          <p:cNvSpPr txBox="1"/>
          <p:nvPr/>
        </p:nvSpPr>
        <p:spPr>
          <a:xfrm>
            <a:off x="469900" y="593382"/>
            <a:ext cx="8488362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de-DE" dirty="0"/>
              <a:t>…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laid</a:t>
            </a:r>
            <a:r>
              <a:rPr lang="de-DE" dirty="0"/>
              <a:t> down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 and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Manuscript</a:t>
            </a:r>
            <a:r>
              <a:rPr lang="de-DE" dirty="0"/>
              <a:t> Reading Room</a:t>
            </a:r>
            <a:endParaRPr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D9C5714-DA94-2CF0-7DD3-78C30CE62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77" y="896341"/>
            <a:ext cx="4458819" cy="504403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D663D22-1E9C-D4B6-986E-6F1748068F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7333" y="2372531"/>
            <a:ext cx="4096667" cy="130452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B9987BC-7171-43C3-CD05-0B9EE2285A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9896" y="3548812"/>
            <a:ext cx="4138910" cy="188782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EAD4000-1987-B8D1-507F-290813F82A69}"/>
              </a:ext>
            </a:extLst>
          </p:cNvPr>
          <p:cNvSpPr txBox="1"/>
          <p:nvPr/>
        </p:nvSpPr>
        <p:spPr>
          <a:xfrm rot="20629249">
            <a:off x="5463360" y="1075967"/>
            <a:ext cx="3180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Plus </a:t>
            </a:r>
            <a:r>
              <a:rPr lang="de-DE" dirty="0" err="1"/>
              <a:t>aspects</a:t>
            </a:r>
            <a:r>
              <a:rPr lang="de-DE" dirty="0"/>
              <a:t> </a:t>
            </a:r>
            <a:r>
              <a:rPr lang="de-DE" dirty="0" err="1"/>
              <a:t>dealing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CoVid</a:t>
            </a:r>
            <a:r>
              <a:rPr lang="de-DE" dirty="0"/>
              <a:t> </a:t>
            </a:r>
            <a:r>
              <a:rPr lang="de-DE" dirty="0" err="1"/>
              <a:t>pandemic</a:t>
            </a:r>
            <a:r>
              <a:rPr lang="de-DE" dirty="0"/>
              <a:t>: </a:t>
            </a:r>
            <a:r>
              <a:rPr lang="de-DE" dirty="0" err="1">
                <a:solidFill>
                  <a:srgbClr val="FF0000"/>
                </a:solidFill>
              </a:rPr>
              <a:t>obligation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to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wear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masks</a:t>
            </a:r>
            <a:r>
              <a:rPr lang="de-DE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7F844E-E4A1-2A30-F42B-F15BB5456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2125" y="539750"/>
            <a:ext cx="8146037" cy="1919141"/>
          </a:xfrm>
        </p:spPr>
        <p:txBody>
          <a:bodyPr/>
          <a:lstStyle/>
          <a:p>
            <a:r>
              <a:rPr lang="de-DE" sz="2000" dirty="0" err="1"/>
              <a:t>How</a:t>
            </a:r>
            <a:r>
              <a:rPr lang="de-DE" sz="2000" dirty="0"/>
              <a:t> do </a:t>
            </a:r>
            <a:r>
              <a:rPr lang="de-DE" sz="2000" dirty="0" err="1"/>
              <a:t>we</a:t>
            </a:r>
            <a:r>
              <a:rPr lang="de-DE" sz="2000" dirty="0"/>
              <a:t> deal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readers</a:t>
            </a:r>
            <a:r>
              <a:rPr lang="de-DE" sz="2000" dirty="0"/>
              <a:t> </a:t>
            </a:r>
            <a:r>
              <a:rPr lang="de-DE" sz="2000" dirty="0" err="1"/>
              <a:t>who</a:t>
            </a:r>
            <a:r>
              <a:rPr lang="de-DE" sz="2000" dirty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not </a:t>
            </a:r>
            <a:r>
              <a:rPr lang="de-DE" sz="2000" dirty="0" err="1" smtClean="0"/>
              <a:t>willing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/>
              <a:t>abide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rules</a:t>
            </a:r>
            <a:r>
              <a:rPr lang="de-DE" sz="2000" dirty="0" smtClean="0"/>
              <a:t>?</a:t>
            </a:r>
          </a:p>
          <a:p>
            <a:pPr marL="114300" indent="0">
              <a:buNone/>
            </a:pPr>
            <a:endParaRPr lang="de-DE" sz="2000" dirty="0"/>
          </a:p>
          <a:p>
            <a:r>
              <a:rPr lang="de-DE" sz="2000" dirty="0" err="1"/>
              <a:t>How</a:t>
            </a:r>
            <a:r>
              <a:rPr lang="de-DE" sz="2000" dirty="0"/>
              <a:t> do </a:t>
            </a:r>
            <a:r>
              <a:rPr lang="de-DE" sz="2000" dirty="0" err="1"/>
              <a:t>we</a:t>
            </a:r>
            <a:r>
              <a:rPr lang="de-DE" sz="2000" dirty="0"/>
              <a:t> support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staff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reading</a:t>
            </a:r>
            <a:r>
              <a:rPr lang="de-DE" sz="2000" dirty="0"/>
              <a:t> </a:t>
            </a:r>
            <a:r>
              <a:rPr lang="de-DE" sz="2000" dirty="0" err="1"/>
              <a:t>room</a:t>
            </a:r>
            <a:r>
              <a:rPr lang="de-DE" sz="2000" dirty="0"/>
              <a:t> </a:t>
            </a:r>
            <a:r>
              <a:rPr lang="de-DE" sz="2000" dirty="0" err="1"/>
              <a:t>who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do </a:t>
            </a:r>
            <a:r>
              <a:rPr lang="de-DE" sz="2000" dirty="0" err="1"/>
              <a:t>address</a:t>
            </a:r>
            <a:r>
              <a:rPr lang="de-DE" sz="2000" dirty="0"/>
              <a:t> </a:t>
            </a:r>
            <a:r>
              <a:rPr lang="de-DE" sz="2000" dirty="0" err="1"/>
              <a:t>any</a:t>
            </a:r>
            <a:r>
              <a:rPr lang="de-DE" sz="2000" dirty="0"/>
              <a:t> form </a:t>
            </a:r>
            <a:r>
              <a:rPr lang="de-DE" sz="2000" dirty="0" err="1"/>
              <a:t>of</a:t>
            </a:r>
            <a:r>
              <a:rPr lang="de-DE" sz="2000" dirty="0"/>
              <a:t> „</a:t>
            </a:r>
            <a:r>
              <a:rPr lang="de-DE" sz="2000" dirty="0" err="1"/>
              <a:t>misconduct</a:t>
            </a:r>
            <a:r>
              <a:rPr lang="de-DE" sz="2000" dirty="0"/>
              <a:t>“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reader</a:t>
            </a:r>
            <a:r>
              <a:rPr lang="de-DE" sz="2000" dirty="0"/>
              <a:t>(s)?</a:t>
            </a:r>
          </a:p>
          <a:p>
            <a:endParaRPr lang="de-DE" sz="2000" dirty="0" smtClean="0"/>
          </a:p>
          <a:p>
            <a:endParaRPr lang="de-DE" sz="2000" dirty="0"/>
          </a:p>
          <a:p>
            <a:pPr marL="11430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CBA4AA-2357-E186-033E-0282EB2E04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6A7F844E-E4A1-2A30-F42B-F15BB5456916}"/>
              </a:ext>
            </a:extLst>
          </p:cNvPr>
          <p:cNvSpPr txBox="1">
            <a:spLocks/>
          </p:cNvSpPr>
          <p:nvPr/>
        </p:nvSpPr>
        <p:spPr>
          <a:xfrm>
            <a:off x="492125" y="2829592"/>
            <a:ext cx="8146037" cy="5005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›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Font typeface="Arial"/>
              <a:buNone/>
            </a:pPr>
            <a:r>
              <a:rPr lang="de-DE" sz="2000" b="1" dirty="0" err="1" smtClean="0"/>
              <a:t>Possible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dangers</a:t>
            </a:r>
            <a:r>
              <a:rPr lang="de-DE" sz="2000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 smtClean="0"/>
              <a:t>Readers </a:t>
            </a:r>
            <a:r>
              <a:rPr lang="de-DE" sz="2000" dirty="0" err="1" smtClean="0"/>
              <a:t>may</a:t>
            </a:r>
            <a:r>
              <a:rPr lang="de-DE" sz="2000" dirty="0" smtClean="0"/>
              <a:t> </a:t>
            </a:r>
            <a:r>
              <a:rPr lang="de-DE" sz="2000" dirty="0" err="1" smtClean="0"/>
              <a:t>interpret</a:t>
            </a:r>
            <a:r>
              <a:rPr lang="de-DE" sz="2000" dirty="0" smtClean="0"/>
              <a:t> such </a:t>
            </a:r>
            <a:r>
              <a:rPr lang="de-DE" sz="2000" dirty="0" err="1" smtClean="0"/>
              <a:t>hints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insinuations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misconduct</a:t>
            </a:r>
            <a:r>
              <a:rPr lang="de-DE" sz="2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 smtClean="0"/>
              <a:t>Readers </a:t>
            </a:r>
            <a:r>
              <a:rPr lang="de-DE" sz="2000" dirty="0" err="1" smtClean="0"/>
              <a:t>may</a:t>
            </a:r>
            <a:r>
              <a:rPr lang="de-DE" sz="2000" dirty="0" smtClean="0"/>
              <a:t> </a:t>
            </a:r>
            <a:r>
              <a:rPr lang="de-DE" sz="2000" dirty="0" err="1" smtClean="0"/>
              <a:t>openly</a:t>
            </a:r>
            <a:r>
              <a:rPr lang="de-DE" sz="2000" dirty="0" smtClean="0"/>
              <a:t> </a:t>
            </a:r>
            <a:r>
              <a:rPr lang="de-DE" sz="2000" dirty="0" err="1" smtClean="0"/>
              <a:t>declare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they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not happy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these</a:t>
            </a:r>
            <a:r>
              <a:rPr lang="de-DE" sz="2000" dirty="0" smtClean="0"/>
              <a:t> </a:t>
            </a:r>
            <a:r>
              <a:rPr lang="de-DE" sz="2000" dirty="0" err="1" smtClean="0"/>
              <a:t>rules</a:t>
            </a:r>
            <a:r>
              <a:rPr lang="de-DE" sz="2000" dirty="0" smtClean="0"/>
              <a:t>, e.g.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weighing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material </a:t>
            </a:r>
            <a:r>
              <a:rPr lang="de-DE" sz="2000" dirty="0" err="1" smtClean="0"/>
              <a:t>and</a:t>
            </a:r>
            <a:r>
              <a:rPr lang="de-DE" sz="2000" dirty="0" smtClean="0"/>
              <a:t> CCTV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 smtClean="0"/>
              <a:t>Silent </a:t>
            </a:r>
            <a:r>
              <a:rPr lang="de-DE" sz="2000" dirty="0" err="1" smtClean="0"/>
              <a:t>protest</a:t>
            </a:r>
            <a:r>
              <a:rPr lang="de-DE" sz="2000" dirty="0" smtClean="0"/>
              <a:t> (i.e. </a:t>
            </a:r>
            <a:r>
              <a:rPr lang="de-DE" sz="2000" dirty="0" err="1" smtClean="0"/>
              <a:t>complaints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director</a:t>
            </a:r>
            <a:r>
              <a:rPr lang="de-DE" sz="2000" dirty="0" smtClean="0"/>
              <a:t> </a:t>
            </a:r>
            <a:r>
              <a:rPr lang="de-DE" sz="2000" dirty="0" err="1" smtClean="0"/>
              <a:t>later</a:t>
            </a:r>
            <a:r>
              <a:rPr lang="de-DE" sz="2000" dirty="0" smtClean="0"/>
              <a:t> on) vs. </a:t>
            </a:r>
            <a:r>
              <a:rPr lang="de-DE" sz="2000" dirty="0" err="1" smtClean="0"/>
              <a:t>being</a:t>
            </a:r>
            <a:r>
              <a:rPr lang="de-DE" sz="2000" dirty="0" smtClean="0"/>
              <a:t> </a:t>
            </a:r>
            <a:r>
              <a:rPr lang="de-DE" sz="2000" dirty="0" err="1" smtClean="0"/>
              <a:t>physically</a:t>
            </a:r>
            <a:r>
              <a:rPr lang="de-DE" sz="2000" dirty="0" smtClean="0"/>
              <a:t> </a:t>
            </a:r>
            <a:r>
              <a:rPr lang="de-DE" sz="2000" dirty="0" err="1" smtClean="0"/>
              <a:t>agressive</a:t>
            </a:r>
            <a:r>
              <a:rPr lang="de-DE" sz="2000" dirty="0" smtClean="0"/>
              <a:t> </a:t>
            </a:r>
            <a:r>
              <a:rPr lang="de-DE" sz="2000" dirty="0" err="1" smtClean="0"/>
              <a:t>while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premises</a:t>
            </a:r>
            <a:endParaRPr lang="de-DE" sz="2000" dirty="0" smtClean="0"/>
          </a:p>
          <a:p>
            <a:pPr marL="114300" indent="0">
              <a:buFont typeface="Arial"/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5209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7F844E-E4A1-2A30-F42B-F15BB5456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734" y="530199"/>
            <a:ext cx="8146037" cy="2128478"/>
          </a:xfrm>
        </p:spPr>
        <p:txBody>
          <a:bodyPr/>
          <a:lstStyle/>
          <a:p>
            <a:pPr marL="114300" indent="0">
              <a:buNone/>
            </a:pPr>
            <a:r>
              <a:rPr lang="de-DE" sz="2000" dirty="0" err="1" smtClean="0"/>
              <a:t>When</a:t>
            </a:r>
            <a:r>
              <a:rPr lang="de-DE" sz="2000" dirty="0" smtClean="0"/>
              <a:t> </a:t>
            </a:r>
            <a:r>
              <a:rPr lang="de-DE" sz="2000" dirty="0" err="1" smtClean="0"/>
              <a:t>members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staff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faced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forms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(</a:t>
            </a:r>
            <a:r>
              <a:rPr lang="de-DE" sz="2000" dirty="0" err="1" smtClean="0"/>
              <a:t>physical</a:t>
            </a:r>
            <a:r>
              <a:rPr lang="de-DE" sz="2000" dirty="0" smtClean="0"/>
              <a:t>) </a:t>
            </a:r>
            <a:r>
              <a:rPr lang="de-DE" sz="2000" dirty="0" err="1" smtClean="0"/>
              <a:t>aggressiveness</a:t>
            </a:r>
            <a:r>
              <a:rPr lang="de-DE" sz="2000" dirty="0" smtClean="0"/>
              <a:t>: </a:t>
            </a:r>
            <a:endParaRPr lang="de-D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Regular </a:t>
            </a:r>
            <a:r>
              <a:rPr lang="de-DE" sz="2000" dirty="0" err="1" smtClean="0"/>
              <a:t>training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staff</a:t>
            </a:r>
            <a:r>
              <a:rPr lang="de-DE" sz="2000" dirty="0" smtClean="0"/>
              <a:t> (</a:t>
            </a:r>
            <a:r>
              <a:rPr lang="de-DE" sz="2000" dirty="0" err="1" smtClean="0"/>
              <a:t>strategies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de-</a:t>
            </a:r>
            <a:r>
              <a:rPr lang="de-DE" sz="2000" dirty="0" err="1" smtClean="0"/>
              <a:t>escalation</a:t>
            </a:r>
            <a:r>
              <a:rPr lang="de-DE" sz="2000" dirty="0" smtClean="0"/>
              <a:t>) ?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err="1" smtClean="0"/>
              <a:t>Employment</a:t>
            </a:r>
            <a:r>
              <a:rPr lang="de-DE" sz="2000" dirty="0" smtClean="0"/>
              <a:t> </a:t>
            </a:r>
            <a:r>
              <a:rPr lang="de-DE" sz="2000" dirty="0" err="1"/>
              <a:t>of</a:t>
            </a:r>
            <a:r>
              <a:rPr lang="de-DE" sz="2000" dirty="0"/>
              <a:t> a </a:t>
            </a:r>
            <a:r>
              <a:rPr lang="de-DE" sz="2000" dirty="0" err="1"/>
              <a:t>security</a:t>
            </a:r>
            <a:r>
              <a:rPr lang="de-DE" sz="2000" dirty="0"/>
              <a:t> </a:t>
            </a:r>
            <a:r>
              <a:rPr lang="de-DE" sz="2000" dirty="0" err="1"/>
              <a:t>service</a:t>
            </a:r>
            <a:r>
              <a:rPr lang="de-DE" sz="20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/>
              <a:t>Installation </a:t>
            </a:r>
            <a:r>
              <a:rPr lang="de-DE" sz="2000" dirty="0" err="1"/>
              <a:t>of</a:t>
            </a:r>
            <a:r>
              <a:rPr lang="de-DE" sz="2000" dirty="0"/>
              <a:t> an </a:t>
            </a:r>
            <a:r>
              <a:rPr lang="de-DE" sz="2000" dirty="0" err="1"/>
              <a:t>emergency</a:t>
            </a:r>
            <a:r>
              <a:rPr lang="de-DE" sz="2000" dirty="0"/>
              <a:t> </a:t>
            </a:r>
            <a:r>
              <a:rPr lang="de-DE" sz="2000" dirty="0" err="1"/>
              <a:t>button</a:t>
            </a:r>
            <a:r>
              <a:rPr lang="de-DE" sz="2000" dirty="0"/>
              <a:t> (= </a:t>
            </a:r>
            <a:r>
              <a:rPr lang="de-DE" sz="2000" dirty="0" err="1"/>
              <a:t>silent</a:t>
            </a:r>
            <a:r>
              <a:rPr lang="de-DE" sz="2000" dirty="0"/>
              <a:t> </a:t>
            </a:r>
            <a:r>
              <a:rPr lang="de-DE" sz="2000" dirty="0" err="1"/>
              <a:t>alarm</a:t>
            </a:r>
            <a:r>
              <a:rPr lang="de-DE" sz="2000" dirty="0"/>
              <a:t>)?</a:t>
            </a:r>
          </a:p>
          <a:p>
            <a:pPr marL="114300" indent="0">
              <a:buNone/>
            </a:pPr>
            <a:endParaRPr lang="de-DE" sz="2000" dirty="0" smtClean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CBA4AA-2357-E186-033E-0282EB2E04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6A7F844E-E4A1-2A30-F42B-F15BB5456916}"/>
              </a:ext>
            </a:extLst>
          </p:cNvPr>
          <p:cNvSpPr txBox="1">
            <a:spLocks/>
          </p:cNvSpPr>
          <p:nvPr/>
        </p:nvSpPr>
        <p:spPr>
          <a:xfrm>
            <a:off x="623733" y="3279803"/>
            <a:ext cx="8146037" cy="2128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›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11019"/>
              </a:buClr>
              <a:buSzPts val="1800"/>
              <a:buFont typeface="Arial"/>
              <a:buChar char="*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Font typeface="Arial"/>
              <a:buNone/>
            </a:pPr>
            <a:endParaRPr lang="de-DE" sz="2000" dirty="0" smtClean="0"/>
          </a:p>
          <a:p>
            <a:pPr marL="114300" indent="0">
              <a:buFont typeface="Arial"/>
              <a:buNone/>
            </a:pPr>
            <a:r>
              <a:rPr lang="de-DE" sz="2000" i="1" dirty="0" smtClean="0"/>
              <a:t>…. </a:t>
            </a:r>
            <a:r>
              <a:rPr lang="de-DE" sz="2000" i="1" dirty="0" err="1" smtClean="0"/>
              <a:t>And</a:t>
            </a:r>
            <a:r>
              <a:rPr lang="de-DE" sz="2000" i="1" dirty="0" smtClean="0"/>
              <a:t> apart </a:t>
            </a:r>
            <a:r>
              <a:rPr lang="de-DE" sz="2000" i="1" dirty="0" err="1" smtClean="0"/>
              <a:t>from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the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more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daily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business</a:t>
            </a:r>
            <a:r>
              <a:rPr lang="de-DE" sz="2000" i="1" dirty="0" smtClean="0"/>
              <a:t>:</a:t>
            </a:r>
          </a:p>
          <a:p>
            <a:r>
              <a:rPr lang="de-DE" sz="2000" dirty="0" err="1" smtClean="0"/>
              <a:t>How</a:t>
            </a:r>
            <a:r>
              <a:rPr lang="de-DE" sz="2000" dirty="0" smtClean="0"/>
              <a:t> do </a:t>
            </a:r>
            <a:r>
              <a:rPr lang="de-DE" sz="2000" dirty="0" err="1" smtClean="0"/>
              <a:t>we</a:t>
            </a:r>
            <a:r>
              <a:rPr lang="de-DE" sz="2000" dirty="0" smtClean="0"/>
              <a:t> deal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activists</a:t>
            </a:r>
            <a:r>
              <a:rPr lang="de-DE" sz="2000" dirty="0" smtClean="0"/>
              <a:t>? </a:t>
            </a:r>
            <a:r>
              <a:rPr lang="de-DE" sz="2000" dirty="0" smtClean="0">
                <a:sym typeface="Wingdings" panose="05000000000000000000" pitchFamily="2" charset="2"/>
              </a:rPr>
              <a:t> FLASH MOBS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How</a:t>
            </a:r>
            <a:r>
              <a:rPr lang="de-DE" sz="2000" dirty="0" smtClean="0"/>
              <a:t> do </a:t>
            </a:r>
            <a:r>
              <a:rPr lang="de-DE" sz="2000" dirty="0" err="1" smtClean="0"/>
              <a:t>we</a:t>
            </a:r>
            <a:r>
              <a:rPr lang="de-DE" sz="2000" dirty="0" smtClean="0"/>
              <a:t> deal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attacks</a:t>
            </a:r>
            <a:r>
              <a:rPr lang="de-DE" sz="2000" dirty="0" smtClean="0"/>
              <a:t> (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terrorists</a:t>
            </a:r>
            <a:r>
              <a:rPr lang="de-DE" sz="2000" dirty="0" smtClean="0"/>
              <a:t>)?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4446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0C223A081B1F648BF661604AEA932C2" ma:contentTypeVersion="9" ma:contentTypeDescription="Ein neues Dokument erstellen." ma:contentTypeScope="" ma:versionID="7a665adf4558ddd9de3ccfe899ab9692">
  <xsd:schema xmlns:xsd="http://www.w3.org/2001/XMLSchema" xmlns:xs="http://www.w3.org/2001/XMLSchema" xmlns:p="http://schemas.microsoft.com/office/2006/metadata/properties" xmlns:ns2="bfc9929b-3242-4bbb-8782-2a88759adf68" xmlns:ns3="9233b2a3-b919-4278-a7c7-ed9e1eafb2c5" targetNamespace="http://schemas.microsoft.com/office/2006/metadata/properties" ma:root="true" ma:fieldsID="f8c9615dad88378fa04605449acb122d" ns2:_="" ns3:_="">
    <xsd:import namespace="bfc9929b-3242-4bbb-8782-2a88759adf68"/>
    <xsd:import namespace="9233b2a3-b919-4278-a7c7-ed9e1eafb2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9929b-3242-4bbb-8782-2a88759adf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eb3b36d6-0faa-4855-a8d6-bc4feed782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3b2a3-b919-4278-a7c7-ed9e1eafb2c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4155fe9-4cdb-48c8-82ff-e441dcc5d90a}" ma:internalName="TaxCatchAll" ma:showField="CatchAllData" ma:web="9233b2a3-b919-4278-a7c7-ed9e1eafb2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233b2a3-b919-4278-a7c7-ed9e1eafb2c5" xsi:nil="true"/>
    <lcf76f155ced4ddcb4097134ff3c332f xmlns="bfc9929b-3242-4bbb-8782-2a88759adf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10D725-30E1-4A7A-ABB1-14E72747FFC6}"/>
</file>

<file path=customXml/itemProps2.xml><?xml version="1.0" encoding="utf-8"?>
<ds:datastoreItem xmlns:ds="http://schemas.openxmlformats.org/officeDocument/2006/customXml" ds:itemID="{D29471EF-6CCB-43AE-A0A5-4F05316667ED}"/>
</file>

<file path=customXml/itemProps3.xml><?xml version="1.0" encoding="utf-8"?>
<ds:datastoreItem xmlns:ds="http://schemas.openxmlformats.org/officeDocument/2006/customXml" ds:itemID="{F8A607BB-4E95-4240-8663-E316948C1DE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Bildschirmpräsentation (4:3)</PresentationFormat>
  <Paragraphs>34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Wingdings</vt:lpstr>
      <vt:lpstr>1_Leere Präsentation</vt:lpstr>
      <vt:lpstr>Leere Präsentation</vt:lpstr>
      <vt:lpstr>Potential Crisis in the  Reading Room: “Aggressive behaviour  by users”  Some thoughts from a practical point of view 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Materialbibliographie / Analytische Druckforschung und die Pflege von Sondersammlungen:   Erhaltung und Sicherheit  *14h00-15h40*  Panel 1* </dc:title>
  <dc:creator>Dr. Wolfgang-Valentin Ikas</dc:creator>
  <cp:lastModifiedBy>Wolfgang-Valentin Ikas</cp:lastModifiedBy>
  <cp:revision>14</cp:revision>
  <cp:lastPrinted>2022-09-06T11:42:02Z</cp:lastPrinted>
  <dcterms:modified xsi:type="dcterms:W3CDTF">2022-09-06T12:04:33Z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0x010100B0C223A081B1F648BF661604AEA932C2</vt:lpwstr>
  </property>
</Properties>
</file>