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360" r:id="rId2"/>
    <p:sldMasterId id="2147485679" r:id="rId3"/>
  </p:sldMasterIdLst>
  <p:notesMasterIdLst>
    <p:notesMasterId r:id="rId42"/>
  </p:notesMasterIdLst>
  <p:sldIdLst>
    <p:sldId id="601" r:id="rId4"/>
    <p:sldId id="895" r:id="rId5"/>
    <p:sldId id="894" r:id="rId6"/>
    <p:sldId id="927" r:id="rId7"/>
    <p:sldId id="910" r:id="rId8"/>
    <p:sldId id="928" r:id="rId9"/>
    <p:sldId id="929" r:id="rId10"/>
    <p:sldId id="931" r:id="rId11"/>
    <p:sldId id="930" r:id="rId12"/>
    <p:sldId id="932" r:id="rId13"/>
    <p:sldId id="897" r:id="rId14"/>
    <p:sldId id="898" r:id="rId15"/>
    <p:sldId id="860" r:id="rId16"/>
    <p:sldId id="693" r:id="rId17"/>
    <p:sldId id="828" r:id="rId18"/>
    <p:sldId id="695" r:id="rId19"/>
    <p:sldId id="696" r:id="rId20"/>
    <p:sldId id="697" r:id="rId21"/>
    <p:sldId id="565" r:id="rId22"/>
    <p:sldId id="699" r:id="rId23"/>
    <p:sldId id="892" r:id="rId24"/>
    <p:sldId id="700" r:id="rId25"/>
    <p:sldId id="701" r:id="rId26"/>
    <p:sldId id="705" r:id="rId27"/>
    <p:sldId id="933" r:id="rId28"/>
    <p:sldId id="934" r:id="rId29"/>
    <p:sldId id="935" r:id="rId30"/>
    <p:sldId id="936" r:id="rId31"/>
    <p:sldId id="937" r:id="rId32"/>
    <p:sldId id="938" r:id="rId33"/>
    <p:sldId id="939" r:id="rId34"/>
    <p:sldId id="907" r:id="rId35"/>
    <p:sldId id="940" r:id="rId36"/>
    <p:sldId id="819" r:id="rId37"/>
    <p:sldId id="533" r:id="rId38"/>
    <p:sldId id="823" r:id="rId39"/>
    <p:sldId id="900" r:id="rId40"/>
    <p:sldId id="736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3" autoAdjust="0"/>
    <p:restoredTop sz="94639" autoAdjust="0"/>
  </p:normalViewPr>
  <p:slideViewPr>
    <p:cSldViewPr>
      <p:cViewPr varScale="1">
        <p:scale>
          <a:sx n="82" d="100"/>
          <a:sy n="82" d="100"/>
        </p:scale>
        <p:origin x="1524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25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55"/>
    </p:cViewPr>
  </p:sorterViewPr>
  <p:notesViewPr>
    <p:cSldViewPr>
      <p:cViewPr varScale="1">
        <p:scale>
          <a:sx n="64" d="100"/>
          <a:sy n="64" d="100"/>
        </p:scale>
        <p:origin x="-1800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8B0A84-4535-49CC-8C37-D4BA744809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A0DF57-99D8-4283-9CB1-F3B506C68C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80E69B-17A5-4036-835D-5C23D26632FD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74FA226-5BA6-416C-BFF8-0F10535CF4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8C30CE2-D50F-44EE-B201-CF4B7C52B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C1F94-8FDA-45B9-9378-227E97701D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41037-DF98-405A-84B7-E9D986F7F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AA6219D-07B2-4A0E-B9FA-481239097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80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9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44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A6219D-07B2-4A0E-B9FA-4812390975C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99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AEFF043F-CBF2-48CA-A78B-654F554207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3E65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96E366D-1C77-48F5-AE6F-52991BF7F5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60350"/>
            <a:ext cx="163353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1923DD7-8601-4CC4-8400-74E93410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675C043-472B-41BB-9DD8-BEEF07953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FF87212-691E-4C1E-AB3B-2CAAB9B5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58DB2-7C5E-4891-84AC-DF10368CDF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66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CB1C0FAA-512D-4F5B-B873-F1EE74CE6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24400"/>
            <a:ext cx="14033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1F24BCC-3100-4AE9-8728-563A01EE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673876F-0866-41BA-8F74-56E14F49D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0F8C5E9-3775-4C43-9544-719166CB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968A-1BB9-4E67-9646-EF84AAD96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035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ABC38-0613-4198-AF52-F72CFA51C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2474C-C06A-46C6-90C0-3C5CC810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7711B-8ED4-494C-997E-C985E0C4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410356-DB1C-416F-A38A-AB305C580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89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141C-0719-440B-BF1D-71AACBAC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6BF84-9734-405B-BCEB-016964736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16A58-0A9A-4B8C-9530-45EE41615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D99E3-CEC4-400F-A351-0B7E27EC4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1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2F143-8382-449B-9318-8488DC56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7D0E1-99E2-4BF8-9850-64F939979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3EAC8-CA5A-4D98-8C33-659A4B8D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F1901C-64A7-4204-BD7C-591A271B4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8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4ADBC-0012-46A1-99CE-9CD44DB8B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D44AA-FB5A-4F15-A9DE-48458BE3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C694E-F894-4034-9768-0EDBA552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9D3808-A7D8-40FE-8DD0-774F0F220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72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798A-9791-4478-B88C-293E1C6D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4BD147-F572-49E5-AAAA-87A80514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E1978-3A15-4CA6-9D6B-E5FAA2EF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896DE9-5432-495A-9355-468F9A4FC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81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51059D-A16E-4B38-A99B-99A70876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B1DF2-D676-46F0-9A78-DF976707F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F4696-E29F-44B5-9F4C-49384876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728651-3F12-4CB5-B2F1-E136B8FC4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9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3A043-96E9-4717-A948-9F5F9B7E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F2B5F3-F717-4DDC-9FC8-62B4077F3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B8B25-8B76-47D0-8275-45620D00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0788E8-81C2-4A2C-A9F5-006368F01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67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B8502-AF4C-4C2A-B3A4-E636769C3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1C90D-A9C5-4089-8D21-57371C2F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74B49-442D-4566-806C-7537D321A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81C4CD-2C8B-4B5F-9C81-99CF5558F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5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3E65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B39C3-A556-4285-91C9-CE4ABD41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8C455-6E73-446F-92C5-BB6E8DD5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32F5C-0F86-4F9F-BCBE-6ADAAC3F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F7BFE-0CDE-478E-B017-96A30A8DC4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073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1C802-A6ED-433E-A862-A567A87D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B0317-21BF-4D6C-A0E6-EFBE197D0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5F26A-7985-4301-B09B-5BB7FF43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2CD8E8-D8AB-499B-A671-620026FBF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9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7F0E6-AFCC-42AE-A81B-4FE88A23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1616-AE2C-43B6-8AED-CA6BEBFAF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D4355-F558-4753-988A-9F966E9C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E7EBBB-B700-4F2D-B42A-C0EFC9DB1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31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50328-DF84-408D-A8A1-B22D3CFA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F93F8-4A3C-4EF9-986A-30B1E9CA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AA491-B62C-40A1-957C-C2EC192A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DF5573-A1A7-4358-A733-0FD3779EE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86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241B3615-EEC6-4E98-B2DC-B67296D7D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3E65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62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3E65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9864-E0F9-4F19-AAA7-B0F6AA31D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5F6F2-EDDD-43A5-8219-6F621E34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80AD8-7B44-4F8C-BB95-9C096D81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80F1B-C0E6-45F3-8798-0584DBDF1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6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4A531A4-A9ED-4C9D-B1C4-1DFF19200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nl-NL" dirty="0"/>
              <a:t>www.cerl.org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0FF757-FB05-4A18-886F-DA269983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40014F-3D03-419B-842F-A70C105F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E812DF-1203-41F8-9D25-5751768D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C4D04-8398-46A3-AD27-9D1B9DAA6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191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7EFF1-D6FE-4DFE-AD54-EF123138C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D0132-DC37-426A-B538-E304C6A4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86862-1D52-4055-8EA1-DA7E07AA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DE0A5-8EE9-4ADD-8058-D98DFBB793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390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5944C2FA-A2B2-4F49-A581-4372658E6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83C9BF8-77C4-4CDA-9D44-000C2AD7E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DBC0426-BDE2-4981-863B-0CF4AEA4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6EAB226-4809-4789-BEEA-5A99F02A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07D6E-0F6F-412C-BF8A-306A0578F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320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5CE7AE95-903B-4D08-9FB5-720B05E9A2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802"/>
            <a:ext cx="4040187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7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28802"/>
            <a:ext cx="4041775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20887"/>
            <a:ext cx="4041775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0513960-FF79-4C29-A8B1-EA322D65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EFED6D2-0BF1-4925-8A9C-0EF3F4C4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24E7D7E-1D78-4451-832D-A0B7A575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37444-C263-4816-A7FC-7607F6C035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305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B775AB2E-0F91-4FF0-A8A1-4C332851D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7AFBDB7-CB48-4049-82FB-253B8654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E4F64AB-EED1-4FD6-ADFC-78D0771D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85F67BF-8EA9-48C1-A1D7-2B5576B5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DA211-5551-406C-8514-3CA97A0E2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96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DE6C541-68C2-4B66-9F84-6F2C70FE1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nl-NL" dirty="0"/>
              <a:t>www.cerl.org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073C9F-77E7-4C37-9F4E-50B05001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C0F3D6-924F-454A-ABD0-433299E4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8BFFD4-2235-438E-BBE0-8F58B4E32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DEB77-8A8B-4EF5-92DC-234BD7858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105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4D2A0461-DA9D-47A3-AD39-A19BC5CEE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357227F-C988-44ED-8AE0-4C75F019A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D30DE5E-099B-497A-8E9F-505D5F45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CDA069-D4A2-4C99-88F3-E011A922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C94B4-4C1B-46B9-AA87-8FEB4D6C30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514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017741-85C7-4B9B-96A8-008F811F6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1D43CE-1646-4A47-9693-A7E97BE2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ED015B-DF09-4601-A331-3E918774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DEF93-B971-4951-B7E9-53FF3DB55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975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8DA9CE9B-D980-4ED9-BFB4-606EB5C73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60350"/>
            <a:ext cx="163353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25DEA43-7973-44F5-8173-545F5B652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59DD134-C543-483E-A4D0-F1B5A2847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66B88E1-F278-4A17-AEE8-162697F6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432A9-0771-40DB-B66E-8523CE472D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465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E342E350-E7C5-451B-B4A9-A606DA083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24400"/>
            <a:ext cx="14033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7ADF759-B139-44CD-B18B-8268DC07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ED23017-7537-4217-861A-F15706E3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3C2200D-80B6-4C7C-B16A-6B8EED41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12ABB-001A-4BF5-BD30-D08D7942EB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8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8DB51-B4E5-4563-87B0-A28A38BB8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41C97-9DAB-48F9-A359-A0C1A2995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9531-79AC-4C67-A37D-786338C1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C2405-042F-4032-9845-26FB348304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40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E78B4848-E5FF-4134-8090-9BEF41A45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EF0A016-5E6A-45E3-9ABE-E69560EA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965647F-8915-4C0E-93C7-210C81BA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C1B6661-7F2D-4A10-98B6-4AA8D66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6D50F-E62B-4E69-A202-084E3C0361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97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6F095907-4F89-42E5-AF08-D9188759B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802"/>
            <a:ext cx="4040187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7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28802"/>
            <a:ext cx="4041775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20887"/>
            <a:ext cx="4041775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756988B-69FE-46C1-95BF-B29F708B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818B4E1-2271-4CB9-B11A-4D1E9C58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01069389-90BE-4F10-9442-A2791A09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67933-2540-468C-B35B-841E98F49F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9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DE7EA14C-AC1A-41FE-9A3E-BE35C90B7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BD00DFC-2AF5-4018-B0CC-E14F265E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E6C7B56-3823-4149-9169-3D026FA6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94E166A-1A92-4E3E-A8A9-1C19D1400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AC0AA-33C8-462A-BAEA-5D3CB81C1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45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15C5ADF-D3EC-4B4E-9FA3-D86D84D5B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9CECD2B-E861-47AF-808A-F9C7C226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7051988-F21D-4E4B-81C6-DF3B0BE2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2AD32ED-7FF2-4EEF-8934-33588E78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4A722-A34F-43DA-9117-4090C2DC86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2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E52843-CE69-435B-B12B-A29569F9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202BFF5-288A-4B6D-8115-5E9781E4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A17720-5357-42A4-9DF6-CFD70963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2C0A5-DC58-4E71-BFEE-261F4A8F29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70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95FC092-1404-49B3-8962-B2AA5FCF54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rgbClr val="003E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			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F616DF8-A97F-4247-80B3-570926FE41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A6A2-B583-4C87-BF33-70A8CAFD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B6FD5-3450-404E-85E5-19FA5E568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9277C-0FA6-4149-ABE1-90EBCEE60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E8F0709D-FFF4-46E4-B288-E3CB345F48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35E5BB7D-AF19-42C0-BB80-8B9301B1CA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93" r:id="rId1"/>
    <p:sldLayoutId id="2147485594" r:id="rId2"/>
    <p:sldLayoutId id="2147485595" r:id="rId3"/>
    <p:sldLayoutId id="2147485591" r:id="rId4"/>
    <p:sldLayoutId id="2147485596" r:id="rId5"/>
    <p:sldLayoutId id="2147485597" r:id="rId6"/>
    <p:sldLayoutId id="2147485598" r:id="rId7"/>
    <p:sldLayoutId id="2147485599" r:id="rId8"/>
    <p:sldLayoutId id="2147485592" r:id="rId9"/>
    <p:sldLayoutId id="2147485600" r:id="rId10"/>
    <p:sldLayoutId id="2147485601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 panose="02020404030301010803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156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311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467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623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F4BF4E8-FEF3-48D7-868A-EF04597DB9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stile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9E44BD7-2A10-4705-94A9-4B2BE3D779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FBAF9-7B99-4359-AC58-A0DB12EEA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3A441-DCA0-49C1-9AA5-9478C4090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8B1AA-8E89-4DA9-A033-96678C116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58C0DD7-0912-41D6-B3DE-35B9B7DFA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602" r:id="rId1"/>
    <p:sldLayoutId id="2147485603" r:id="rId2"/>
    <p:sldLayoutId id="2147485604" r:id="rId3"/>
    <p:sldLayoutId id="2147485605" r:id="rId4"/>
    <p:sldLayoutId id="2147485606" r:id="rId5"/>
    <p:sldLayoutId id="2147485607" r:id="rId6"/>
    <p:sldLayoutId id="2147485608" r:id="rId7"/>
    <p:sldLayoutId id="2147485609" r:id="rId8"/>
    <p:sldLayoutId id="2147485610" r:id="rId9"/>
    <p:sldLayoutId id="2147485611" r:id="rId10"/>
    <p:sldLayoutId id="2147485612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80B8A2C-66EC-435B-86E9-D059043EA4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rgbClr val="003E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			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040D415-D4F0-4E9C-AE91-303A8F460B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68853-1DF2-4E61-A4EA-CEC7936C2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F94D2-B0CD-4784-911E-15358ABF0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F92F1-A88A-4634-AE20-F12C30B5C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 MT" panose="020B0502020104020203" pitchFamily="34" charset="0"/>
              </a:defRPr>
            </a:lvl1pPr>
          </a:lstStyle>
          <a:p>
            <a:fld id="{97E77F26-841D-4AD7-8EE6-09168F5D4717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1E9EE151-A60D-4ED2-A1A3-C0950C46F4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75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0" r:id="rId1"/>
    <p:sldLayoutId id="2147485681" r:id="rId2"/>
    <p:sldLayoutId id="2147485682" r:id="rId3"/>
    <p:sldLayoutId id="2147485683" r:id="rId4"/>
    <p:sldLayoutId id="2147485684" r:id="rId5"/>
    <p:sldLayoutId id="2147485685" r:id="rId6"/>
    <p:sldLayoutId id="2147485686" r:id="rId7"/>
    <p:sldLayoutId id="2147485687" r:id="rId8"/>
    <p:sldLayoutId id="2147485688" r:id="rId9"/>
    <p:sldLayoutId id="2147485689" r:id="rId10"/>
    <p:sldLayoutId id="214748569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 panose="02020404030301010803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156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311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467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623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hyperlink" Target="http://15cbooktrade.ox.ac.uk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3EADEC8D-0CCF-4D20-ADFB-12D02BECF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278688" cy="1470025"/>
          </a:xfrm>
        </p:spPr>
        <p:txBody>
          <a:bodyPr/>
          <a:lstStyle/>
          <a:p>
            <a:pPr eaLnBrk="1" hangingPunct="1"/>
            <a:r>
              <a:rPr lang="en-GB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Provenance evidence in book history</a:t>
            </a:r>
            <a:br>
              <a:rPr lang="en-GB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Whatever it takes!</a:t>
            </a:r>
            <a:endParaRPr lang="en-US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CAB9C5F3-EE81-4FAD-B65D-07E4396733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CRISTINA DONDI, 30 SEPT. 2021</a:t>
            </a:r>
          </a:p>
          <a:p>
            <a:pPr eaLnBrk="1" hangingPunct="1"/>
            <a:endParaRPr lang="en-GB" altLang="en-US" sz="1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EA0BB7-E378-4A03-A8F6-A2B2CE88F84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7A721-E895-41CF-86EC-30672327D820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E6F23-CBAA-4D21-9D19-2BEC25CF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3" name="Slide Number Placeholder 3">
            <a:extLst>
              <a:ext uri="{FF2B5EF4-FFF2-40B4-BE49-F238E27FC236}">
                <a16:creationId xmlns:a16="http://schemas.microsoft.com/office/drawing/2014/main" id="{EBB109C8-0C3F-4B84-A448-60D6115A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622313-C765-4236-AC52-D86A7C8BC8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28881-2A9A-4EBB-ADBF-83634BA2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0CD63D-F479-48EB-8E1E-38B0D30E3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360" r="2568" b="5499"/>
          <a:stretch/>
        </p:blipFill>
        <p:spPr>
          <a:xfrm>
            <a:off x="0" y="1844824"/>
            <a:ext cx="9144000" cy="42834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E52E7-1E3F-4E5A-9F9E-9584036E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C6BC4-4384-414F-890D-C041BF3B7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0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D8BE-7FBD-4C55-83EA-7F526427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evidence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51018-9EC9-4337-B01D-D4CDBDCA5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Textual </a:t>
            </a:r>
            <a:r>
              <a:rPr lang="en-US" sz="32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(ex: liturgical use and saints in calendars)</a:t>
            </a:r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Decoration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Ownership mark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 annotations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 marks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182A5-36AE-4DBF-BBDF-C15BD2B4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7F0D6-605E-44E0-80DE-0C4E2CAF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F0B4-93FB-4453-ABC7-8EA1ADF8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evidence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BFD8-7A67-428C-9C4D-3095A8DEB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library catalogues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Documentary (ex: BL internal reports, confiscation lists)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Bibliographical: booksellers’ and auctions’ catalogues, bibliographical studies</a:t>
            </a:r>
            <a:endParaRPr lang="en-GB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9C602-5479-4408-BB01-560E55A05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573A-DB20-49A5-B7BC-14CAD24E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2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CasellaDiTesto 1">
            <a:extLst>
              <a:ext uri="{FF2B5EF4-FFF2-40B4-BE49-F238E27FC236}">
                <a16:creationId xmlns:a16="http://schemas.microsoft.com/office/drawing/2014/main" id="{4806D1CE-1A31-4D9C-9FD2-F3CDB1922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20938"/>
            <a:ext cx="784860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4800" dirty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4800" dirty="0" err="1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T</a:t>
            </a:r>
            <a:r>
              <a:rPr lang="it-IT" altLang="en-US" sz="48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it-IT" altLang="en-US" sz="4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History of </a:t>
            </a:r>
            <a:r>
              <a:rPr lang="it-IT" altLang="en-US" sz="48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Each</a:t>
            </a:r>
            <a:r>
              <a:rPr lang="it-IT" altLang="en-US" sz="4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Book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4800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The History of </a:t>
            </a:r>
            <a:r>
              <a:rPr lang="it-IT" altLang="en-US" sz="4800" dirty="0" err="1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Each</a:t>
            </a:r>
            <a:r>
              <a:rPr lang="it-IT" altLang="en-US" sz="4800" dirty="0">
                <a:solidFill>
                  <a:srgbClr val="000000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 Copy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4800" dirty="0">
              <a:solidFill>
                <a:srgbClr val="00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119811" name="Immagine 1">
            <a:extLst>
              <a:ext uri="{FF2B5EF4-FFF2-40B4-BE49-F238E27FC236}">
                <a16:creationId xmlns:a16="http://schemas.microsoft.com/office/drawing/2014/main" id="{0102A2BC-04C0-45BB-B4B0-D06FDDFC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5">
            <a:extLst>
              <a:ext uri="{FF2B5EF4-FFF2-40B4-BE49-F238E27FC236}">
                <a16:creationId xmlns:a16="http://schemas.microsoft.com/office/drawing/2014/main" id="{7FC13B88-AA5B-4AC1-B252-EF0FDADA3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37225"/>
            <a:ext cx="476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6" name="Picture 3">
            <a:extLst>
              <a:ext uri="{FF2B5EF4-FFF2-40B4-BE49-F238E27FC236}">
                <a16:creationId xmlns:a16="http://schemas.microsoft.com/office/drawing/2014/main" id="{9428577C-195D-4F06-8578-1B3033961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03913"/>
            <a:ext cx="28225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7" name="Picture 4">
            <a:extLst>
              <a:ext uri="{FF2B5EF4-FFF2-40B4-BE49-F238E27FC236}">
                <a16:creationId xmlns:a16="http://schemas.microsoft.com/office/drawing/2014/main" id="{667CB5B4-89CB-4FCD-A983-A810E4C85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5413375"/>
            <a:ext cx="29845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731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EDE0-2DCD-428A-BF7A-C9A08905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Cicero, </a:t>
            </a:r>
            <a:r>
              <a:rPr lang="en-GB" sz="3100" i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Orationes</a:t>
            </a:r>
            <a:r>
              <a:rPr lang="en-GB" sz="3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Venice</a:t>
            </a:r>
            <a:r>
              <a:rPr lang="en-GB" sz="3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31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Christophorus</a:t>
            </a:r>
            <a:r>
              <a:rPr lang="en-GB" sz="3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1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Valdarfer</a:t>
            </a:r>
            <a:r>
              <a:rPr lang="en-GB" sz="3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[not after 9 Nov.] 1471 </a:t>
            </a:r>
            <a:br>
              <a:rPr lang="en-GB" sz="3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Oxford, Bodleian Library, </a:t>
            </a:r>
            <a:r>
              <a:rPr lang="en-GB" sz="31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Auct</a:t>
            </a:r>
            <a:r>
              <a:rPr lang="en-GB" sz="3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 3.1.</a:t>
            </a:r>
          </a:p>
        </p:txBody>
      </p:sp>
      <p:pic>
        <p:nvPicPr>
          <p:cNvPr id="129027" name="Content Placeholder 3">
            <a:extLst>
              <a:ext uri="{FF2B5EF4-FFF2-40B4-BE49-F238E27FC236}">
                <a16:creationId xmlns:a16="http://schemas.microsoft.com/office/drawing/2014/main" id="{87B4D75E-6B27-47BF-B111-9E26D10B5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1509713"/>
            <a:ext cx="3565525" cy="5348287"/>
          </a:xfrm>
        </p:spPr>
      </p:pic>
      <p:pic>
        <p:nvPicPr>
          <p:cNvPr id="129028" name="Picture 4">
            <a:extLst>
              <a:ext uri="{FF2B5EF4-FFF2-40B4-BE49-F238E27FC236}">
                <a16:creationId xmlns:a16="http://schemas.microsoft.com/office/drawing/2014/main" id="{53A57BD3-EAA8-405F-A035-8D3389AE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3283"/>
            <a:ext cx="3587750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>
            <a:extLst>
              <a:ext uri="{FF2B5EF4-FFF2-40B4-BE49-F238E27FC236}">
                <a16:creationId xmlns:a16="http://schemas.microsoft.com/office/drawing/2014/main" id="{5EE1815B-2102-4CB8-B85E-91BEDCEA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owner</a:t>
            </a:r>
          </a:p>
        </p:txBody>
      </p:sp>
      <p:pic>
        <p:nvPicPr>
          <p:cNvPr id="130051" name="Content Placeholder 3">
            <a:extLst>
              <a:ext uri="{FF2B5EF4-FFF2-40B4-BE49-F238E27FC236}">
                <a16:creationId xmlns:a16="http://schemas.microsoft.com/office/drawing/2014/main" id="{7F11694E-9E7E-4BE1-A7B0-113BE433A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0825"/>
            <a:ext cx="8229600" cy="1666875"/>
          </a:xfrm>
        </p:spPr>
      </p:pic>
      <p:sp>
        <p:nvSpPr>
          <p:cNvPr id="130052" name="TextBox 4">
            <a:extLst>
              <a:ext uri="{FF2B5EF4-FFF2-40B4-BE49-F238E27FC236}">
                <a16:creationId xmlns:a16="http://schemas.microsoft.com/office/drawing/2014/main" id="{2C1E19E2-977B-4231-A966-C27201EAD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949700"/>
            <a:ext cx="84121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Ego </a:t>
            </a:r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Renobertus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 de Campo </a:t>
            </a:r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Dolanus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 has orations </a:t>
            </a:r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tullianas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emi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 Me=</a:t>
            </a:r>
          </a:p>
          <a:p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diolani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precio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ducatorum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 iii 9 solidi anno domini </a:t>
            </a:r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millesimo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 cccc.mo lxxii </a:t>
            </a:r>
          </a:p>
          <a:p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ii </a:t>
            </a:r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mayi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 ad </a:t>
            </a:r>
            <a:r>
              <a:rPr lang="en-GB" altLang="en-US" dirty="0" err="1">
                <a:solidFill>
                  <a:srgbClr val="FFC000"/>
                </a:solidFill>
                <a:latin typeface="Arial" panose="020B0604020202020204" pitchFamily="34" charset="0"/>
              </a:rPr>
              <a:t>laudem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</a:rPr>
              <a:t>…</a:t>
            </a:r>
          </a:p>
          <a:p>
            <a:endParaRPr lang="en-GB" altLang="en-US" dirty="0">
              <a:latin typeface="Arial" panose="020B0604020202020204" pitchFamily="34" charset="0"/>
            </a:endParaRPr>
          </a:p>
          <a:p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I, </a:t>
            </a:r>
            <a:r>
              <a:rPr lang="en-GB" alt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Renoberto</a:t>
            </a:r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de Campo, of Dole [France], purchased these orations of Cicero in Milan at the price of 3 ducats and 9 </a:t>
            </a:r>
            <a:r>
              <a:rPr lang="en-GB" alt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soldi</a:t>
            </a:r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in the year 1472, 2 May…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>
            <a:extLst>
              <a:ext uri="{FF2B5EF4-FFF2-40B4-BE49-F238E27FC236}">
                <a16:creationId xmlns:a16="http://schemas.microsoft.com/office/drawing/2014/main" id="{B619FEDD-31AE-41B3-8182-130CE000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in MEI</a:t>
            </a:r>
            <a:endParaRPr lang="en-GB" altLang="en-US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075" name="Content Placeholder 3">
            <a:extLst>
              <a:ext uri="{FF2B5EF4-FFF2-40B4-BE49-F238E27FC236}">
                <a16:creationId xmlns:a16="http://schemas.microsoft.com/office/drawing/2014/main" id="{0AB4D046-32A6-4209-B1AA-88DD195E9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25" y="1341438"/>
            <a:ext cx="8769350" cy="540385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615DB32-E3CD-4159-83AD-621D034C3A4F}"/>
              </a:ext>
            </a:extLst>
          </p:cNvPr>
          <p:cNvSpPr/>
          <p:nvPr/>
        </p:nvSpPr>
        <p:spPr>
          <a:xfrm>
            <a:off x="3059113" y="3933825"/>
            <a:ext cx="649287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C6DD87-1C28-4987-A3FE-558F7AEEF139}"/>
              </a:ext>
            </a:extLst>
          </p:cNvPr>
          <p:cNvSpPr/>
          <p:nvPr/>
        </p:nvSpPr>
        <p:spPr>
          <a:xfrm flipV="1">
            <a:off x="5358607" y="3933824"/>
            <a:ext cx="649287" cy="431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B68C35A8-A30E-4E1A-8AE6-3F0303675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1.Venice 1471 &gt; 2.Milan 1472 &gt; 3.Dole 1472</a:t>
            </a:r>
          </a:p>
        </p:txBody>
      </p:sp>
      <p:pic>
        <p:nvPicPr>
          <p:cNvPr id="132099" name="Content Placeholder 3">
            <a:extLst>
              <a:ext uri="{FF2B5EF4-FFF2-40B4-BE49-F238E27FC236}">
                <a16:creationId xmlns:a16="http://schemas.microsoft.com/office/drawing/2014/main" id="{B9689474-AAB4-4C4C-9A25-C6BC0CD91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" y="1417638"/>
            <a:ext cx="8813800" cy="5256212"/>
          </a:xfr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B0F2C227-8729-41AE-87EA-4AA4967856E1}"/>
              </a:ext>
            </a:extLst>
          </p:cNvPr>
          <p:cNvSpPr/>
          <p:nvPr/>
        </p:nvSpPr>
        <p:spPr>
          <a:xfrm>
            <a:off x="6459538" y="5175250"/>
            <a:ext cx="979487" cy="4841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17B8A4-1680-421C-979F-DE723C76B8A4}"/>
              </a:ext>
            </a:extLst>
          </p:cNvPr>
          <p:cNvSpPr/>
          <p:nvPr/>
        </p:nvSpPr>
        <p:spPr>
          <a:xfrm>
            <a:off x="2987675" y="2781300"/>
            <a:ext cx="647700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44715F-118F-4FC1-AF3B-2E9B5A4A0FE1}"/>
              </a:ext>
            </a:extLst>
          </p:cNvPr>
          <p:cNvSpPr/>
          <p:nvPr/>
        </p:nvSpPr>
        <p:spPr>
          <a:xfrm>
            <a:off x="2987675" y="4284663"/>
            <a:ext cx="647700" cy="43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>
            <a:extLst>
              <a:ext uri="{FF2B5EF4-FFF2-40B4-BE49-F238E27FC236}">
                <a16:creationId xmlns:a16="http://schemas.microsoft.com/office/drawing/2014/main" id="{07E3CF74-ACBB-4D7E-ABBF-ADC3040F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owner</a:t>
            </a:r>
          </a:p>
        </p:txBody>
      </p:sp>
      <p:pic>
        <p:nvPicPr>
          <p:cNvPr id="133123" name="Content Placeholder 3">
            <a:extLst>
              <a:ext uri="{FF2B5EF4-FFF2-40B4-BE49-F238E27FC236}">
                <a16:creationId xmlns:a16="http://schemas.microsoft.com/office/drawing/2014/main" id="{0ED9F575-D363-4C66-B8AE-6351633E8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690688"/>
            <a:ext cx="8229600" cy="2881312"/>
          </a:xfrm>
        </p:spPr>
      </p:pic>
      <p:sp>
        <p:nvSpPr>
          <p:cNvPr id="133124" name="TextBox 4">
            <a:extLst>
              <a:ext uri="{FF2B5EF4-FFF2-40B4-BE49-F238E27FC236}">
                <a16:creationId xmlns:a16="http://schemas.microsoft.com/office/drawing/2014/main" id="{8B22468B-CDD6-4C84-9066-1C09DBBE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5075238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Et ego frater </a:t>
            </a:r>
            <a:r>
              <a:rPr lang="en-GB" alt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Jacobus Benedictus</a:t>
            </a:r>
            <a:r>
              <a:rPr lang="en-GB" alt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  <a:r>
              <a:rPr lang="en-GB" altLang="en-US" sz="28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ordinis</a:t>
            </a:r>
            <a:r>
              <a:rPr lang="en-GB" alt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Carmelitarum</a:t>
            </a:r>
            <a:r>
              <a:rPr lang="en-GB" alt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Cabilonensis</a:t>
            </a:r>
            <a:r>
              <a:rPr lang="en-GB" alt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  <a:r>
              <a:rPr lang="en-GB" altLang="en-US" sz="28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emi</a:t>
            </a:r>
            <a:r>
              <a:rPr lang="en-GB" alt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precio</a:t>
            </a:r>
            <a:r>
              <a:rPr lang="en-GB" alt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trium</a:t>
            </a:r>
            <a:r>
              <a:rPr lang="en-GB" alt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scutorum</a:t>
            </a:r>
            <a:r>
              <a:rPr lang="en-GB" altLang="en-US" sz="28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…1479…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4E3624-FE59-4F7B-9747-8CF6D56144BC}"/>
              </a:ext>
            </a:extLst>
          </p:cNvPr>
          <p:cNvSpPr/>
          <p:nvPr/>
        </p:nvSpPr>
        <p:spPr>
          <a:xfrm>
            <a:off x="1765300" y="2514600"/>
            <a:ext cx="1663700" cy="612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5225762C-1528-4FAA-9AAE-868621F4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3.Dole &gt; 4.Chalon-sur-Saone</a:t>
            </a:r>
          </a:p>
        </p:txBody>
      </p:sp>
      <p:pic>
        <p:nvPicPr>
          <p:cNvPr id="134147" name="Content Placeholder 3">
            <a:extLst>
              <a:ext uri="{FF2B5EF4-FFF2-40B4-BE49-F238E27FC236}">
                <a16:creationId xmlns:a16="http://schemas.microsoft.com/office/drawing/2014/main" id="{B648C032-F375-493F-9794-AB93B667D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8" y="1498600"/>
            <a:ext cx="8632825" cy="5221288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482B5C4-87E9-46E1-A9A0-F3F735469B9A}"/>
              </a:ext>
            </a:extLst>
          </p:cNvPr>
          <p:cNvSpPr/>
          <p:nvPr/>
        </p:nvSpPr>
        <p:spPr>
          <a:xfrm>
            <a:off x="2651125" y="1957388"/>
            <a:ext cx="2579688" cy="739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C101-316B-4F45-9DBA-B8160D6A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reconstruction of the life of a book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4C8E6-D329-4CE7-B2CB-0D3F4F60E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time and place where it was written or printed</a:t>
            </a:r>
          </a:p>
          <a:p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time it entered the current collection 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or, for historical copies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time and place where it was last recorded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FC3F9-F8F0-4DB7-AD6B-62A67C31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6C189-E18D-4B0E-880F-AC5B7668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6DDEA22-6884-4668-8E2E-63D5D5603D04}"/>
              </a:ext>
            </a:extLst>
          </p:cNvPr>
          <p:cNvSpPr/>
          <p:nvPr/>
        </p:nvSpPr>
        <p:spPr>
          <a:xfrm>
            <a:off x="4355976" y="278092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628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0AFD-BD68-48FE-A56F-14218C08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owner:</a:t>
            </a:r>
            <a:br>
              <a:rPr lang="en-GB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Dijon</a:t>
            </a:r>
          </a:p>
        </p:txBody>
      </p:sp>
      <p:pic>
        <p:nvPicPr>
          <p:cNvPr id="135171" name="Content Placeholder 3">
            <a:extLst>
              <a:ext uri="{FF2B5EF4-FFF2-40B4-BE49-F238E27FC236}">
                <a16:creationId xmlns:a16="http://schemas.microsoft.com/office/drawing/2014/main" id="{DF702EED-6C3F-42F3-BDA8-95F6EC7AA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7225" y="-138113"/>
            <a:ext cx="4676775" cy="6996113"/>
          </a:xfrm>
        </p:spPr>
      </p:pic>
      <p:pic>
        <p:nvPicPr>
          <p:cNvPr id="135172" name="Picture 5">
            <a:extLst>
              <a:ext uri="{FF2B5EF4-FFF2-40B4-BE49-F238E27FC236}">
                <a16:creationId xmlns:a16="http://schemas.microsoft.com/office/drawing/2014/main" id="{A2C22818-C71C-42DC-899D-3738D236B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0388"/>
            <a:ext cx="55943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C2CE552-6CC6-4A97-B9DC-97CE8D00D082}"/>
              </a:ext>
            </a:extLst>
          </p:cNvPr>
          <p:cNvSpPr/>
          <p:nvPr/>
        </p:nvSpPr>
        <p:spPr>
          <a:xfrm>
            <a:off x="749300" y="3575050"/>
            <a:ext cx="1454150" cy="476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39BB25-A408-41D0-9CF2-B7A4F4F641C6}"/>
              </a:ext>
            </a:extLst>
          </p:cNvPr>
          <p:cNvSpPr/>
          <p:nvPr/>
        </p:nvSpPr>
        <p:spPr>
          <a:xfrm>
            <a:off x="3263900" y="3373438"/>
            <a:ext cx="1042988" cy="449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5175" name="TextBox 2">
            <a:extLst>
              <a:ext uri="{FF2B5EF4-FFF2-40B4-BE49-F238E27FC236}">
                <a16:creationId xmlns:a16="http://schemas.microsoft.com/office/drawing/2014/main" id="{C7542ECC-1499-4989-8FED-2051F07B5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661025"/>
            <a:ext cx="4359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  <a:r>
              <a:rPr lang="en-GB" alt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dono</a:t>
            </a:r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dedit</a:t>
            </a:r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magistro</a:t>
            </a:r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Laurentio</a:t>
            </a:r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Burello</a:t>
            </a:r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carmelitano</a:t>
            </a:r>
            <a:r>
              <a:rPr lang="en-GB" alt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5225762C-1528-4FAA-9AAE-868621F4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3.Dole &gt; 4.Chalon-sur-Saone &gt; 5.Dijon</a:t>
            </a:r>
          </a:p>
        </p:txBody>
      </p:sp>
      <p:pic>
        <p:nvPicPr>
          <p:cNvPr id="134147" name="Content Placeholder 3">
            <a:extLst>
              <a:ext uri="{FF2B5EF4-FFF2-40B4-BE49-F238E27FC236}">
                <a16:creationId xmlns:a16="http://schemas.microsoft.com/office/drawing/2014/main" id="{B648C032-F375-493F-9794-AB93B667D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8" y="1498600"/>
            <a:ext cx="8632825" cy="5221288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482B5C4-87E9-46E1-A9A0-F3F735469B9A}"/>
              </a:ext>
            </a:extLst>
          </p:cNvPr>
          <p:cNvSpPr/>
          <p:nvPr/>
        </p:nvSpPr>
        <p:spPr>
          <a:xfrm>
            <a:off x="2651125" y="1957388"/>
            <a:ext cx="2579688" cy="739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922AB2E-B12B-4C34-8E5A-C6BA6C6E7D1C}"/>
              </a:ext>
            </a:extLst>
          </p:cNvPr>
          <p:cNvSpPr/>
          <p:nvPr/>
        </p:nvSpPr>
        <p:spPr>
          <a:xfrm>
            <a:off x="2835275" y="5092700"/>
            <a:ext cx="1928813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56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>
            <a:extLst>
              <a:ext uri="{FF2B5EF4-FFF2-40B4-BE49-F238E27FC236}">
                <a16:creationId xmlns:a16="http://schemas.microsoft.com/office/drawing/2014/main" id="{167A410F-A16E-4EDA-BAA8-E5EBD544E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5.Dijon &gt; 6.Paris</a:t>
            </a:r>
          </a:p>
        </p:txBody>
      </p:sp>
      <p:pic>
        <p:nvPicPr>
          <p:cNvPr id="136195" name="Content Placeholder 3">
            <a:extLst>
              <a:ext uri="{FF2B5EF4-FFF2-40B4-BE49-F238E27FC236}">
                <a16:creationId xmlns:a16="http://schemas.microsoft.com/office/drawing/2014/main" id="{361A6408-CACE-48BF-9A32-B7DF00A45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00200"/>
            <a:ext cx="7467600" cy="4525963"/>
          </a:xfr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A5F640DA-408A-420B-AA08-65CCF9441157}"/>
              </a:ext>
            </a:extLst>
          </p:cNvPr>
          <p:cNvSpPr/>
          <p:nvPr/>
        </p:nvSpPr>
        <p:spPr>
          <a:xfrm>
            <a:off x="2266950" y="2770188"/>
            <a:ext cx="97948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73EC9B-A8C7-4FC6-9581-171E3462161E}"/>
              </a:ext>
            </a:extLst>
          </p:cNvPr>
          <p:cNvSpPr/>
          <p:nvPr/>
        </p:nvSpPr>
        <p:spPr>
          <a:xfrm>
            <a:off x="3270250" y="2060575"/>
            <a:ext cx="581025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>
            <a:extLst>
              <a:ext uri="{FF2B5EF4-FFF2-40B4-BE49-F238E27FC236}">
                <a16:creationId xmlns:a16="http://schemas.microsoft.com/office/drawing/2014/main" id="{AAFA1BFD-B78A-461D-A642-1EA3B8C7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6.Paris &gt; 7.Amsterdam &gt; 8.Oxford</a:t>
            </a:r>
          </a:p>
        </p:txBody>
      </p:sp>
      <p:pic>
        <p:nvPicPr>
          <p:cNvPr id="137219" name="Content Placeholder 3">
            <a:extLst>
              <a:ext uri="{FF2B5EF4-FFF2-40B4-BE49-F238E27FC236}">
                <a16:creationId xmlns:a16="http://schemas.microsoft.com/office/drawing/2014/main" id="{7FB5926C-99D2-43B2-850F-0AFD6536C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75" y="1600200"/>
            <a:ext cx="7867650" cy="4525963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CAADAA0-E735-41B7-8FC1-A7F0DC94BC7D}"/>
              </a:ext>
            </a:extLst>
          </p:cNvPr>
          <p:cNvSpPr/>
          <p:nvPr/>
        </p:nvSpPr>
        <p:spPr>
          <a:xfrm>
            <a:off x="3203575" y="2492375"/>
            <a:ext cx="9144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614023-2EC4-4478-9A41-CC436641E7C8}"/>
              </a:ext>
            </a:extLst>
          </p:cNvPr>
          <p:cNvSpPr/>
          <p:nvPr/>
        </p:nvSpPr>
        <p:spPr>
          <a:xfrm>
            <a:off x="3203575" y="4076700"/>
            <a:ext cx="9144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C261-ADCB-442A-93D9-6CBF3168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Visualization of its circulation</a:t>
            </a:r>
          </a:p>
        </p:txBody>
      </p:sp>
      <p:pic>
        <p:nvPicPr>
          <p:cNvPr id="138243" name="Content Placeholder 5">
            <a:extLst>
              <a:ext uri="{FF2B5EF4-FFF2-40B4-BE49-F238E27FC236}">
                <a16:creationId xmlns:a16="http://schemas.microsoft.com/office/drawing/2014/main" id="{12EB3C5A-B4B3-4015-AEFA-E42489C57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39900"/>
            <a:ext cx="9144000" cy="460851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30229-3308-46CC-B501-C2E7906F512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DC1C5-DF2A-4F31-B082-E9BC822D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F94EA6-1B05-44AC-8B67-DE8AD900E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13360" r="778" b="5499"/>
          <a:stretch/>
        </p:blipFill>
        <p:spPr>
          <a:xfrm>
            <a:off x="107504" y="-27384"/>
            <a:ext cx="7983518" cy="36724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1E519-C331-468E-86A2-EAE908B6B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1FABC-06F5-4BE6-A4CF-32E9E5EA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30229-3308-46CC-B501-C2E7906F512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E0A3C2-1191-47C0-8288-0259A1D17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60" r="1674" b="5499"/>
          <a:stretch/>
        </p:blipFill>
        <p:spPr bwMode="auto">
          <a:xfrm>
            <a:off x="107504" y="2292760"/>
            <a:ext cx="791151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948BA52-94DF-404F-BD51-0CA3F1B47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60" r="3464" b="7090"/>
          <a:stretch/>
        </p:blipFill>
        <p:spPr bwMode="auto">
          <a:xfrm>
            <a:off x="53752" y="4504902"/>
            <a:ext cx="9036496" cy="418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285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877A-1BFD-42A1-8EA0-B47E27E03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037649-A810-491F-B806-D40073021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0" r="2248" b="4943"/>
          <a:stretch/>
        </p:blipFill>
        <p:spPr>
          <a:xfrm>
            <a:off x="17748" y="1124744"/>
            <a:ext cx="9108504" cy="42820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E807E-E0A2-4AFF-9FDE-E7EDB9BE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14E58-FCB9-4F7F-82D4-D9A5D823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7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96E1-E9EA-4F39-9FC4-8D6D14EDF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CERL’s PROVENANCE DIGITAL ARCHIVE</a:t>
            </a:r>
            <a:endParaRPr lang="en-GB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DB3847-F74F-455F-A886-E96CE6583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8" t="13360" r="1674" b="3908"/>
          <a:stretch/>
        </p:blipFill>
        <p:spPr>
          <a:xfrm>
            <a:off x="0" y="1556792"/>
            <a:ext cx="9144000" cy="444381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11DB8-8CA3-474C-A056-D996BAE6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F9CCD-E69C-4D78-9C3F-839BBA8F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51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D72D-13E8-4568-8C4A-32485F64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EBCEA3-0B3D-467F-824B-9F9EF8FE0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0" r="3464" b="5499"/>
          <a:stretch/>
        </p:blipFill>
        <p:spPr>
          <a:xfrm>
            <a:off x="9128" y="1628800"/>
            <a:ext cx="9153128" cy="432752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F5969-A8A7-4940-BE59-01C1CEC8E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48610-7D3D-4A15-ADD8-BA786561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10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1CEF-1F56-438D-994E-3FFD9C34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1AA758-6B78-447D-8247-D872B8EFA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0" r="2568" b="5499"/>
          <a:stretch/>
        </p:blipFill>
        <p:spPr>
          <a:xfrm>
            <a:off x="0" y="1556792"/>
            <a:ext cx="9092684" cy="42594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CABD8-2679-44F2-944B-905DE262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684FA-E84C-4BE1-9F14-F3D2F7A3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C2592CC6-8F6C-44D7-8410-E6C728F486DB}"/>
              </a:ext>
            </a:extLst>
          </p:cNvPr>
          <p:cNvSpPr/>
          <p:nvPr/>
        </p:nvSpPr>
        <p:spPr>
          <a:xfrm>
            <a:off x="7452320" y="4653136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8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18B8-C179-471B-9BBC-4590B341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3D15D3-5DEC-491F-A623-6DCD5622C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29" t="14951" r="25757" b="4823"/>
          <a:stretch/>
        </p:blipFill>
        <p:spPr>
          <a:xfrm>
            <a:off x="-18256" y="285389"/>
            <a:ext cx="9126760" cy="63839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31225-583C-4908-AC46-A59EE916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391B8-59E0-4357-B44C-A88F1FB7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48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B157-8520-4678-8F79-DF4A73EE3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Pinelli’s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dispersed collection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6D63CD-5790-4A39-B81B-4EBECF8D6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0" r="1674" b="5499"/>
          <a:stretch/>
        </p:blipFill>
        <p:spPr>
          <a:xfrm>
            <a:off x="548922" y="2204865"/>
            <a:ext cx="7911510" cy="36724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40C4E-E1FC-4E7C-B930-6AB47A84C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1E8E5-3ABF-4B11-89CA-3001DD97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60620FF-BD0E-4831-AAD8-66C2BC9EEB59}"/>
              </a:ext>
            </a:extLst>
          </p:cNvPr>
          <p:cNvSpPr/>
          <p:nvPr/>
        </p:nvSpPr>
        <p:spPr>
          <a:xfrm>
            <a:off x="6444208" y="1407510"/>
            <a:ext cx="484632" cy="122940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7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6BFDF-359E-43F0-AE34-20041A3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Pinelli’s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post-incunabula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E68E60-D381-4010-9E15-B899DD4E4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0" r="2568" b="5499"/>
          <a:stretch/>
        </p:blipFill>
        <p:spPr>
          <a:xfrm>
            <a:off x="11359" y="1556792"/>
            <a:ext cx="9161647" cy="429176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166FF-C6E6-4236-9430-FC23582C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64CD2-E157-4205-A130-4FAB3258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94F19A7-2DFA-4D2B-B245-544711AB1DE9}"/>
              </a:ext>
            </a:extLst>
          </p:cNvPr>
          <p:cNvSpPr/>
          <p:nvPr/>
        </p:nvSpPr>
        <p:spPr>
          <a:xfrm>
            <a:off x="6660232" y="1340768"/>
            <a:ext cx="484632" cy="27363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773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68F74-3864-47C3-9D18-7924D5DD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survival, disposal, destruction</a:t>
            </a:r>
            <a:endParaRPr lang="en-GB" sz="4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06228-E57A-4602-9B79-089373E9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0534E-5E4A-49A3-9B06-142A1265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30229-3308-46CC-B501-C2E7906F512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6" descr="vienna111.png">
            <a:extLst>
              <a:ext uri="{FF2B5EF4-FFF2-40B4-BE49-F238E27FC236}">
                <a16:creationId xmlns:a16="http://schemas.microsoft.com/office/drawing/2014/main" id="{F15CD379-36D3-49FE-88B3-A820A8F72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340768"/>
            <a:ext cx="5422541" cy="5422541"/>
          </a:xfrm>
        </p:spPr>
      </p:pic>
    </p:spTree>
    <p:extLst>
      <p:ext uri="{BB962C8B-B14F-4D97-AF65-F5344CB8AC3E}">
        <p14:creationId xmlns:p14="http://schemas.microsoft.com/office/powerpoint/2010/main" val="4278222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DC55-A89B-4591-8AB4-C235B800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‘Institutional transfer’</a:t>
            </a:r>
            <a:endParaRPr lang="en-GB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6864C4-F4C4-4EC9-9CAA-CFF05C977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0" r="3463" b="5499"/>
          <a:stretch/>
        </p:blipFill>
        <p:spPr>
          <a:xfrm>
            <a:off x="-44306" y="1484784"/>
            <a:ext cx="9232612" cy="436510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39690-7D4C-47D0-829B-947E3AAC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483C5-900D-479E-AD09-D4D17417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C5A393-97EC-4836-86F1-A462B4C167A6}"/>
              </a:ext>
            </a:extLst>
          </p:cNvPr>
          <p:cNvSpPr/>
          <p:nvPr/>
        </p:nvSpPr>
        <p:spPr>
          <a:xfrm>
            <a:off x="4572000" y="3501008"/>
            <a:ext cx="1944216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186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CE228558-8D98-449D-8969-446B5ED5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HISTORICAL QUESTION: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01ADFBDD-B059-4A42-A959-445A2AF1C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EUROPEAN SOCIETY, </a:t>
            </a:r>
            <a:r>
              <a:rPr lang="en-GB" alt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TRANSITIONING FROM THE MIDDLE AGES TO THE EARLY MODERN PERIOD, </a:t>
            </a: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 TO TECHNOLOGICAL CHANGE?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GB" alt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GB" alt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an invention become a revolution?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28CC8DD8-A366-49A3-94C5-6E46853C29C5}"/>
              </a:ext>
            </a:extLst>
          </p:cNvPr>
          <p:cNvSpPr/>
          <p:nvPr/>
        </p:nvSpPr>
        <p:spPr>
          <a:xfrm>
            <a:off x="3779838" y="3789363"/>
            <a:ext cx="1239837" cy="552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4258AEC-B405-4CD5-8F6E-474056A30F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alt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15cBOOKTRADE Project:</a:t>
            </a:r>
            <a:br>
              <a:rPr lang="nl-NL" alt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en-US" sz="28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evidence-based assessment and visualisation of the distribution, sale, and reception of books in the Renaissance</a:t>
            </a:r>
            <a:endParaRPr lang="en-US" altLang="en-US" sz="28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E80F0AD6-1208-45BC-983E-6FC1C08D21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0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GB" altLang="en-US" sz="4000" dirty="0" err="1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15cbooktrade.ox.ac.uk</a:t>
            </a:r>
            <a:endParaRPr lang="en-GB" altLang="en-US" sz="40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altLang="en-US" sz="1600" dirty="0">
              <a:solidFill>
                <a:srgbClr val="FF0000"/>
              </a:solidFill>
            </a:endParaRPr>
          </a:p>
        </p:txBody>
      </p:sp>
      <p:pic>
        <p:nvPicPr>
          <p:cNvPr id="100356" name="Picture 1">
            <a:extLst>
              <a:ext uri="{FF2B5EF4-FFF2-40B4-BE49-F238E27FC236}">
                <a16:creationId xmlns:a16="http://schemas.microsoft.com/office/drawing/2014/main" id="{C5B15303-27E7-4475-A04C-4A8220DCB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637213"/>
            <a:ext cx="216058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2">
            <a:extLst>
              <a:ext uri="{FF2B5EF4-FFF2-40B4-BE49-F238E27FC236}">
                <a16:creationId xmlns:a16="http://schemas.microsoft.com/office/drawing/2014/main" id="{D7BE44E0-DAFD-4F30-BE8A-7209E0E9A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8038"/>
            <a:ext cx="185896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8" name="Picture 5">
            <a:extLst>
              <a:ext uri="{FF2B5EF4-FFF2-40B4-BE49-F238E27FC236}">
                <a16:creationId xmlns:a16="http://schemas.microsoft.com/office/drawing/2014/main" id="{8E89AF6A-3D59-407A-B55B-31EFAA8E0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5575300"/>
            <a:ext cx="476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6" descr="Logo">
            <a:extLst>
              <a:ext uri="{FF2B5EF4-FFF2-40B4-BE49-F238E27FC236}">
                <a16:creationId xmlns:a16="http://schemas.microsoft.com/office/drawing/2014/main" id="{E26D4191-C763-4965-BB9B-16DF6B16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5673725"/>
            <a:ext cx="12287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8" descr="Logo">
            <a:extLst>
              <a:ext uri="{FF2B5EF4-FFF2-40B4-BE49-F238E27FC236}">
                <a16:creationId xmlns:a16="http://schemas.microsoft.com/office/drawing/2014/main" id="{C715016A-869E-4EE2-A9E9-F9C883642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75945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Picture 3">
            <a:extLst>
              <a:ext uri="{FF2B5EF4-FFF2-40B4-BE49-F238E27FC236}">
                <a16:creationId xmlns:a16="http://schemas.microsoft.com/office/drawing/2014/main" id="{8F7032F0-0137-42DF-AFD6-FA2F3BEB62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5673725"/>
            <a:ext cx="8810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496139-B4DA-4E89-8267-493891BD1069}"/>
              </a:ext>
            </a:extLst>
          </p:cNvPr>
          <p:cNvSpPr/>
          <p:nvPr/>
        </p:nvSpPr>
        <p:spPr>
          <a:xfrm>
            <a:off x="1344613" y="2492375"/>
            <a:ext cx="2408237" cy="655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EF301C6A-750E-43DD-BAE4-B2F4601F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incunabula are today</a:t>
            </a:r>
          </a:p>
        </p:txBody>
      </p:sp>
      <p:pic>
        <p:nvPicPr>
          <p:cNvPr id="105475" name="Content Placeholder 3">
            <a:extLst>
              <a:ext uri="{FF2B5EF4-FFF2-40B4-BE49-F238E27FC236}">
                <a16:creationId xmlns:a16="http://schemas.microsoft.com/office/drawing/2014/main" id="{7226E85C-6253-4022-ADF2-FC27C13F6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3" y="1123950"/>
            <a:ext cx="8943975" cy="573405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E22A-F68D-4582-9C42-AB7A7485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History of Books?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picture containing text, box, container&#10;&#10;Description automatically generated">
            <a:extLst>
              <a:ext uri="{FF2B5EF4-FFF2-40B4-BE49-F238E27FC236}">
                <a16:creationId xmlns:a16="http://schemas.microsoft.com/office/drawing/2014/main" id="{35867803-A2A6-488E-BE6E-BD077DDD6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983"/>
            <a:ext cx="4067944" cy="543091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AD60-76F9-48EC-B2F7-F73B72C0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98D5D-158D-4531-AD53-A0890CF2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8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6690DA02-F419-4B98-B98C-AA1B35A81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3724237"/>
            <a:ext cx="2325858" cy="31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86F999-8F45-4C8C-B5C0-69C2807181CB}"/>
              </a:ext>
            </a:extLst>
          </p:cNvPr>
          <p:cNvSpPr txBox="1"/>
          <p:nvPr/>
        </p:nvSpPr>
        <p:spPr>
          <a:xfrm>
            <a:off x="4283968" y="1628800"/>
            <a:ext cx="4176464" cy="280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i="1" dirty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Books and society in history</a:t>
            </a:r>
            <a:r>
              <a:rPr lang="en-GB" sz="1800" dirty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Papers of the Association of College and Research Libraries rare books and manuscripts preconference, 24-28 June, 1980, ed. Kenneth E. Carpenter (Boston, Mass., 1983)</a:t>
            </a:r>
          </a:p>
          <a:p>
            <a:endParaRPr lang="en-GB" sz="18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i="1" dirty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Daedalus</a:t>
            </a:r>
            <a:r>
              <a:rPr lang="en-GB" sz="1800" dirty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111 (1982), pp. 65-83</a:t>
            </a:r>
            <a:endParaRPr lang="en-GB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99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itle 1">
            <a:extLst>
              <a:ext uri="{FF2B5EF4-FFF2-40B4-BE49-F238E27FC236}">
                <a16:creationId xmlns:a16="http://schemas.microsoft.com/office/drawing/2014/main" id="{EF46AD47-1AF0-4608-B4EF-4AB22A49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43715" name="Content Placeholder 2">
            <a:extLst>
              <a:ext uri="{FF2B5EF4-FFF2-40B4-BE49-F238E27FC236}">
                <a16:creationId xmlns:a16="http://schemas.microsoft.com/office/drawing/2014/main" id="{EBA80E01-026E-4F8A-B088-C1AF12EE8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marL="0" indent="0" algn="ctr">
              <a:buNone/>
            </a:pPr>
            <a:r>
              <a:rPr lang="en-GB" alt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c.dondi@cerl.org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1CB17-650D-4F6A-B047-43924CCEC923}" type="slidenum">
              <a:rPr lang="en-US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05175-616A-4095-948C-D0162CE19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Bibliography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101B5239-76A8-4505-B528-06A9D5F50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-1" b="653"/>
          <a:stretch/>
        </p:blipFill>
        <p:spPr>
          <a:xfrm>
            <a:off x="251521" y="1377144"/>
            <a:ext cx="2016224" cy="197599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4A314-F8D6-4EB3-9A08-7008B8B0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3AFECDF7-BBC4-4160-9F59-5C0C87C7B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r="18369" b="2922"/>
          <a:stretch/>
        </p:blipFill>
        <p:spPr>
          <a:xfrm>
            <a:off x="3299015" y="1377144"/>
            <a:ext cx="2016224" cy="1940853"/>
          </a:xfrm>
          <a:prstGeom prst="rect">
            <a:avLst/>
          </a:prstGeom>
        </p:spPr>
      </p:pic>
      <p:pic>
        <p:nvPicPr>
          <p:cNvPr id="11" name="Picture 10" descr="A person sitting in a chair&#10;&#10;Description automatically generated">
            <a:extLst>
              <a:ext uri="{FF2B5EF4-FFF2-40B4-BE49-F238E27FC236}">
                <a16:creationId xmlns:a16="http://schemas.microsoft.com/office/drawing/2014/main" id="{DF5AD43E-DA20-4E3F-A861-DE4527BB28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9" t="-2596" r="12014" b="-2596"/>
          <a:stretch/>
        </p:blipFill>
        <p:spPr>
          <a:xfrm>
            <a:off x="6156176" y="1374232"/>
            <a:ext cx="2016224" cy="19617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38F8BB-1E42-4EB9-B445-67C85F21E141}"/>
              </a:ext>
            </a:extLst>
          </p:cNvPr>
          <p:cNvSpPr txBox="1"/>
          <p:nvPr/>
        </p:nvSpPr>
        <p:spPr>
          <a:xfrm>
            <a:off x="107504" y="357301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Ronald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McKerrow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(1872 – 1940)</a:t>
            </a:r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30AA2-E9FE-4773-8466-1D79F073CC88}"/>
              </a:ext>
            </a:extLst>
          </p:cNvPr>
          <p:cNvSpPr txBox="1"/>
          <p:nvPr/>
        </p:nvSpPr>
        <p:spPr>
          <a:xfrm>
            <a:off x="3131840" y="3717032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Walter Greg (1875 – 1959)</a:t>
            </a:r>
            <a:endParaRPr lang="en-GB" sz="1600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96D758-4001-46A3-8238-A38627083CDE}"/>
              </a:ext>
            </a:extLst>
          </p:cNvPr>
          <p:cNvSpPr txBox="1"/>
          <p:nvPr/>
        </p:nvSpPr>
        <p:spPr>
          <a:xfrm>
            <a:off x="6084168" y="352203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Alfred Pollard (1859 – 1944)</a:t>
            </a:r>
            <a:endParaRPr lang="en-GB" sz="1600" dirty="0">
              <a:latin typeface="Arial" panose="020B0604020202020204" pitchFamily="34" charset="0"/>
            </a:endParaRPr>
          </a:p>
        </p:txBody>
      </p:sp>
      <p:pic>
        <p:nvPicPr>
          <p:cNvPr id="15" name="Content Placeholder 6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43040F5D-FF42-419F-A971-E638D76E3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1" y="4383141"/>
            <a:ext cx="1751316" cy="174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1B3627-6EA1-45BB-83D2-231CAB65FDA7}"/>
              </a:ext>
            </a:extLst>
          </p:cNvPr>
          <p:cNvSpPr txBox="1"/>
          <p:nvPr/>
        </p:nvSpPr>
        <p:spPr>
          <a:xfrm>
            <a:off x="0" y="6313169"/>
            <a:ext cx="2843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Fredson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Bowers (1905 – 1991)</a:t>
            </a:r>
            <a:endParaRPr lang="en-GB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6" name="Picture 15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FFDA037F-3008-490B-AB90-A3A05AEE0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07" y="4269850"/>
            <a:ext cx="1860849" cy="1860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FF338B-243A-474E-A561-B4F779A5F4D1}"/>
              </a:ext>
            </a:extLst>
          </p:cNvPr>
          <p:cNvSpPr txBox="1"/>
          <p:nvPr/>
        </p:nvSpPr>
        <p:spPr>
          <a:xfrm>
            <a:off x="3059832" y="638132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Thomas </a:t>
            </a:r>
            <a:r>
              <a:rPr lang="en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Tanselle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(1934-)</a:t>
            </a:r>
            <a:endParaRPr lang="en-GB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41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7141E-FD6D-400B-A6DB-2A413443731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30D53-2FEB-4D56-8FBB-93564A31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0" name="Slide Number Placeholder 5">
            <a:extLst>
              <a:ext uri="{FF2B5EF4-FFF2-40B4-BE49-F238E27FC236}">
                <a16:creationId xmlns:a16="http://schemas.microsoft.com/office/drawing/2014/main" id="{18B81A25-8E42-43AB-8BBC-6F514F43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AD8D4FA-B041-44C3-B82F-8DEF9A402B55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29701" name="Picture 6">
            <a:extLst>
              <a:ext uri="{FF2B5EF4-FFF2-40B4-BE49-F238E27FC236}">
                <a16:creationId xmlns:a16="http://schemas.microsoft.com/office/drawing/2014/main" id="{631EE04D-7DCD-4D76-A876-D6A3D9080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211637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7">
            <a:extLst>
              <a:ext uri="{FF2B5EF4-FFF2-40B4-BE49-F238E27FC236}">
                <a16:creationId xmlns:a16="http://schemas.microsoft.com/office/drawing/2014/main" id="{DC694C62-A098-42BE-97DA-4ED407F6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636838"/>
            <a:ext cx="48244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Lucien </a:t>
            </a:r>
            <a:r>
              <a:rPr lang="en-GB" altLang="en-US" dirty="0" err="1">
                <a:solidFill>
                  <a:schemeClr val="bg1"/>
                </a:solidFill>
              </a:rPr>
              <a:t>Febvre</a:t>
            </a:r>
            <a:r>
              <a:rPr lang="en-GB" altLang="en-US" dirty="0">
                <a:solidFill>
                  <a:schemeClr val="bg1"/>
                </a:solidFill>
              </a:rPr>
              <a:t> and Henri-Jean Martin, </a:t>
            </a:r>
            <a:r>
              <a:rPr lang="en-GB" altLang="en-US" i="1" dirty="0" err="1">
                <a:solidFill>
                  <a:schemeClr val="bg1"/>
                </a:solidFill>
              </a:rPr>
              <a:t>L’apparition</a:t>
            </a:r>
            <a:r>
              <a:rPr lang="en-GB" altLang="en-US" i="1" dirty="0">
                <a:solidFill>
                  <a:schemeClr val="bg1"/>
                </a:solidFill>
              </a:rPr>
              <a:t> du livre</a:t>
            </a:r>
            <a:r>
              <a:rPr lang="en-GB" altLang="en-US" dirty="0">
                <a:solidFill>
                  <a:schemeClr val="bg1"/>
                </a:solidFill>
              </a:rPr>
              <a:t>, 1957</a:t>
            </a:r>
          </a:p>
          <a:p>
            <a:endParaRPr lang="en-GB" altLang="en-US" dirty="0">
              <a:solidFill>
                <a:schemeClr val="bg1"/>
              </a:solidFill>
            </a:endParaRPr>
          </a:p>
          <a:p>
            <a:r>
              <a:rPr lang="en-GB" altLang="en-US" dirty="0">
                <a:solidFill>
                  <a:schemeClr val="bg1"/>
                </a:solidFill>
              </a:rPr>
              <a:t>Trans. English 1976</a:t>
            </a:r>
          </a:p>
          <a:p>
            <a:r>
              <a:rPr lang="en-GB" altLang="en-US" dirty="0">
                <a:solidFill>
                  <a:schemeClr val="bg1"/>
                </a:solidFill>
              </a:rPr>
              <a:t>Trans. Italian 1977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4D0AD-AFF3-47C0-A295-F3E5541F6D5A}"/>
              </a:ext>
            </a:extLst>
          </p:cNvPr>
          <p:cNvSpPr txBox="1"/>
          <p:nvPr/>
        </p:nvSpPr>
        <p:spPr>
          <a:xfrm>
            <a:off x="251520" y="4021256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i="1" dirty="0" err="1">
                <a:solidFill>
                  <a:srgbClr val="FFC000"/>
                </a:solidFill>
                <a:latin typeface="Arial" panose="020B0604020202020204" pitchFamily="34" charset="0"/>
              </a:rPr>
              <a:t>L’apparition</a:t>
            </a:r>
            <a:r>
              <a:rPr lang="en-GB" altLang="en-US" i="1" dirty="0">
                <a:solidFill>
                  <a:srgbClr val="FFC000"/>
                </a:solidFill>
                <a:latin typeface="Arial" panose="020B0604020202020204" pitchFamily="34" charset="0"/>
              </a:rPr>
              <a:t> du livre</a:t>
            </a:r>
            <a:r>
              <a:rPr lang="en-GB" alt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</a:rPr>
              <a:t>, 1958</a:t>
            </a:r>
          </a:p>
          <a:p>
            <a:endParaRPr lang="en-GB" altLang="en-US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</a:endParaRPr>
          </a:p>
          <a:p>
            <a:r>
              <a:rPr lang="en-GB" alt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</a:rPr>
              <a:t>Trans. Spanish 1962</a:t>
            </a:r>
          </a:p>
          <a:p>
            <a:r>
              <a:rPr lang="en-GB" alt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</a:rPr>
              <a:t>Trans. English 1976</a:t>
            </a:r>
          </a:p>
          <a:p>
            <a:r>
              <a:rPr lang="en-GB" altLang="en-US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</a:rPr>
              <a:t>Trans. Italian 1977</a:t>
            </a:r>
            <a:endParaRPr lang="en-GB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Content Placeholder 6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0519F6D6-3ED7-4C5E-867E-16D8CCFDE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714" y="139601"/>
            <a:ext cx="1895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 descr="A picture containing person, indoor, white, old&#10;&#10;Description automatically generated">
            <a:extLst>
              <a:ext uri="{FF2B5EF4-FFF2-40B4-BE49-F238E27FC236}">
                <a16:creationId xmlns:a16="http://schemas.microsoft.com/office/drawing/2014/main" id="{4EE889F7-836B-4B02-959A-B58161BFB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4598" y="163300"/>
            <a:ext cx="2051844" cy="240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F86B55-220B-4EE1-A9F4-7F7F35AE166F}"/>
              </a:ext>
            </a:extLst>
          </p:cNvPr>
          <p:cNvSpPr txBox="1"/>
          <p:nvPr/>
        </p:nvSpPr>
        <p:spPr>
          <a:xfrm>
            <a:off x="107950" y="2971800"/>
            <a:ext cx="2015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Lucien </a:t>
            </a:r>
            <a:r>
              <a:rPr lang="en-US" sz="1800" dirty="0" err="1">
                <a:latin typeface="Arial" panose="020B0604020202020204" pitchFamily="34" charset="0"/>
              </a:rPr>
              <a:t>Febvre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(1878-1956)</a:t>
            </a:r>
            <a:endParaRPr lang="en-GB" sz="1800" dirty="0"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39323-1551-4876-A085-D9CFF7E296DD}"/>
              </a:ext>
            </a:extLst>
          </p:cNvPr>
          <p:cNvSpPr txBox="1"/>
          <p:nvPr/>
        </p:nvSpPr>
        <p:spPr>
          <a:xfrm>
            <a:off x="2195736" y="2971800"/>
            <a:ext cx="283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</a:rPr>
              <a:t>Henri-Jean Martin (</a:t>
            </a:r>
            <a:r>
              <a:rPr lang="en-GB" sz="1800" dirty="0">
                <a:latin typeface="Arial" panose="020B0604020202020204" pitchFamily="34" charset="0"/>
              </a:rPr>
              <a:t>1924 – 2007)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19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32EC-AE9A-406B-9935-BC8D37A8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CA187-4F54-4625-9079-62CBCD506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  <a:p>
            <a:pPr algn="ctr"/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</a:p>
          <a:p>
            <a:pPr algn="ctr"/>
            <a:r>
              <a:rPr lang="en-US" sz="4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GB" sz="4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858C0-9133-4B9B-9A72-51E83E0D4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A6D8E-5309-4A34-BE03-74BE2B1D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2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56F9-B784-4A37-950C-922F173F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“Use all relevant evidence”</a:t>
            </a:r>
            <a:endParaRPr lang="en-GB" i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picture containing person, person, indoor, wearing&#10;&#10;Description automatically generated">
            <a:extLst>
              <a:ext uri="{FF2B5EF4-FFF2-40B4-BE49-F238E27FC236}">
                <a16:creationId xmlns:a16="http://schemas.microsoft.com/office/drawing/2014/main" id="{A0F2740D-1281-44F3-B277-4D788CD1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58990"/>
            <a:ext cx="3960440" cy="20824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1D2A1-CF46-4E48-81E4-7C3E16E4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85CED-3F95-4947-A5D5-8D50A343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E4592-9BED-45F7-BD73-FD956ECA7D1D}"/>
              </a:ext>
            </a:extLst>
          </p:cNvPr>
          <p:cNvSpPr txBox="1"/>
          <p:nvPr/>
        </p:nvSpPr>
        <p:spPr>
          <a:xfrm>
            <a:off x="827584" y="377537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Don McKenzie (1931-1999)</a:t>
            </a:r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11" name="Picture 10" descr="A picture containing text, outdoor, blue, sign&#10;&#10;Description automatically generated">
            <a:extLst>
              <a:ext uri="{FF2B5EF4-FFF2-40B4-BE49-F238E27FC236}">
                <a16:creationId xmlns:a16="http://schemas.microsoft.com/office/drawing/2014/main" id="{2B39FA77-54FF-4E93-9919-B1EF3FB63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8"/>
            <a:ext cx="31242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12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9AC8-3D0A-4FD1-AB1B-2137137E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“Whatever it takes”</a:t>
            </a:r>
            <a:endParaRPr lang="en-GB" i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C29CF26-4528-41DF-AEC6-584E2933C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51" y="1438104"/>
            <a:ext cx="3538433" cy="543308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54781-98D4-49D2-8BBB-9BBACD7C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A5E19-14E0-47EF-8F53-A78DD0171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9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E0DF-8CB7-4170-95EE-F1914A09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https://www.cerl.org/publications/new_sources_for_book_history</a:t>
            </a:r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C1B406EF-6709-48AE-8559-61FEF676B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4" y="1628800"/>
            <a:ext cx="7938121" cy="562614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EB1E4-9ADF-496B-9B95-A3CB8EC4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EC889-EBD6-49C2-945D-137F88B0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D99E3-CEC4-400F-A351-0B7E27EC4B8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36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3E65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 Ner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003E65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</Words>
  <Application>Microsoft Office PowerPoint</Application>
  <PresentationFormat>On-screen Show (4:3)</PresentationFormat>
  <Paragraphs>126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Garamond</vt:lpstr>
      <vt:lpstr>Gill Sans MT</vt:lpstr>
      <vt:lpstr>Times New Roman</vt:lpstr>
      <vt:lpstr>Wingdings</vt:lpstr>
      <vt:lpstr>Office Theme</vt:lpstr>
      <vt:lpstr> Nero </vt:lpstr>
      <vt:lpstr>1_Office Theme</vt:lpstr>
      <vt:lpstr>Provenance evidence in book history Whatever it takes!</vt:lpstr>
      <vt:lpstr>The reconstruction of the life of a book</vt:lpstr>
      <vt:lpstr>PowerPoint Presentation</vt:lpstr>
      <vt:lpstr>Analytical Bibliography</vt:lpstr>
      <vt:lpstr>PowerPoint Presentation</vt:lpstr>
      <vt:lpstr>PowerPoint Presentation</vt:lpstr>
      <vt:lpstr>“Use all relevant evidence”</vt:lpstr>
      <vt:lpstr>“Whatever it takes”</vt:lpstr>
      <vt:lpstr>https://www.cerl.org/publications/new_sources_for_book_history</vt:lpstr>
      <vt:lpstr>PowerPoint Presentation</vt:lpstr>
      <vt:lpstr>Internal evidence</vt:lpstr>
      <vt:lpstr>External evidence</vt:lpstr>
      <vt:lpstr>PowerPoint Presentation</vt:lpstr>
      <vt:lpstr>Cicero, Orationes. Venice: Christophorus Valdarfer, [not after 9 Nov.] 1471  Oxford, Bodleian Library, Auct. L 3.1.</vt:lpstr>
      <vt:lpstr>First owner</vt:lpstr>
      <vt:lpstr>Entry in MEI</vt:lpstr>
      <vt:lpstr>1.Venice 1471 &gt; 2.Milan 1472 &gt; 3.Dole 1472</vt:lpstr>
      <vt:lpstr>Second owner</vt:lpstr>
      <vt:lpstr>3.Dole &gt; 4.Chalon-sur-Saone</vt:lpstr>
      <vt:lpstr>Third owner: Dijon</vt:lpstr>
      <vt:lpstr>3.Dole &gt; 4.Chalon-sur-Saone &gt; 5.Dijon</vt:lpstr>
      <vt:lpstr>5.Dijon &gt; 6.Paris</vt:lpstr>
      <vt:lpstr>6.Paris &gt; 7.Amsterdam &gt; 8.Oxford</vt:lpstr>
      <vt:lpstr>Visualization of its circulation</vt:lpstr>
      <vt:lpstr>PowerPoint Presentation</vt:lpstr>
      <vt:lpstr>PowerPoint Presentation</vt:lpstr>
      <vt:lpstr>CERL’s PROVENANCE DIGITAL ARCHIVE</vt:lpstr>
      <vt:lpstr>PowerPoint Presentation</vt:lpstr>
      <vt:lpstr>PowerPoint Presentation</vt:lpstr>
      <vt:lpstr>Pinelli’s dispersed collection</vt:lpstr>
      <vt:lpstr>Pinelli’s post-incunabula</vt:lpstr>
      <vt:lpstr>Book survival, disposal, destruction</vt:lpstr>
      <vt:lpstr>‘Institutional transfer’</vt:lpstr>
      <vt:lpstr>THE HISTORICAL QUESTION:</vt:lpstr>
      <vt:lpstr>15cBOOKTRADE Project: An evidence-based assessment and visualisation of the distribution, sale, and reception of books in the Renaissance</vt:lpstr>
      <vt:lpstr>Where incunabula are today</vt:lpstr>
      <vt:lpstr>What is the History of Books?</vt:lpstr>
      <vt:lpstr>PowerPoint Presentation</vt:lpstr>
    </vt:vector>
  </TitlesOfParts>
  <Company>KB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 Lefferts</dc:creator>
  <cp:lastModifiedBy>Cristina Dondi</cp:lastModifiedBy>
  <cp:revision>242</cp:revision>
  <dcterms:created xsi:type="dcterms:W3CDTF">2014-09-03T08:25:46Z</dcterms:created>
  <dcterms:modified xsi:type="dcterms:W3CDTF">2021-09-30T13:09:03Z</dcterms:modified>
</cp:coreProperties>
</file>