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7" r:id="rId2"/>
    <p:sldId id="272" r:id="rId3"/>
    <p:sldId id="286" r:id="rId4"/>
    <p:sldId id="339" r:id="rId5"/>
    <p:sldId id="511" r:id="rId6"/>
    <p:sldId id="498" r:id="rId7"/>
    <p:sldId id="499" r:id="rId8"/>
    <p:sldId id="522" r:id="rId9"/>
    <p:sldId id="500" r:id="rId10"/>
    <p:sldId id="488" r:id="rId11"/>
    <p:sldId id="503" r:id="rId12"/>
    <p:sldId id="478" r:id="rId13"/>
    <p:sldId id="477" r:id="rId14"/>
    <p:sldId id="414" r:id="rId15"/>
    <p:sldId id="467" r:id="rId16"/>
    <p:sldId id="512" r:id="rId17"/>
    <p:sldId id="513" r:id="rId18"/>
    <p:sldId id="515" r:id="rId19"/>
    <p:sldId id="514" r:id="rId20"/>
    <p:sldId id="516" r:id="rId21"/>
    <p:sldId id="517" r:id="rId22"/>
    <p:sldId id="519" r:id="rId23"/>
    <p:sldId id="520" r:id="rId24"/>
    <p:sldId id="521" r:id="rId25"/>
    <p:sldId id="469" r:id="rId26"/>
    <p:sldId id="492" r:id="rId27"/>
    <p:sldId id="483" r:id="rId28"/>
    <p:sldId id="462" r:id="rId29"/>
    <p:sldId id="502" r:id="rId30"/>
    <p:sldId id="486" r:id="rId31"/>
    <p:sldId id="278" r:id="rId32"/>
    <p:sldId id="269" r:id="rId33"/>
    <p:sldId id="452" r:id="rId34"/>
    <p:sldId id="454" r:id="rId35"/>
    <p:sldId id="470" r:id="rId36"/>
    <p:sldId id="475" r:id="rId37"/>
    <p:sldId id="489" r:id="rId38"/>
    <p:sldId id="491" r:id="rId39"/>
    <p:sldId id="493" r:id="rId40"/>
    <p:sldId id="490" r:id="rId41"/>
    <p:sldId id="504" r:id="rId42"/>
    <p:sldId id="505" r:id="rId43"/>
    <p:sldId id="482" r:id="rId44"/>
    <p:sldId id="337" r:id="rId45"/>
    <p:sldId id="291" r:id="rId46"/>
    <p:sldId id="276" r:id="rId47"/>
    <p:sldId id="501" r:id="rId48"/>
    <p:sldId id="506" r:id="rId49"/>
    <p:sldId id="480" r:id="rId50"/>
    <p:sldId id="484" r:id="rId51"/>
    <p:sldId id="507" r:id="rId52"/>
    <p:sldId id="280" r:id="rId53"/>
    <p:sldId id="279" r:id="rId54"/>
    <p:sldId id="331" r:id="rId55"/>
    <p:sldId id="508" r:id="rId56"/>
    <p:sldId id="458" r:id="rId57"/>
    <p:sldId id="474" r:id="rId58"/>
    <p:sldId id="374" r:id="rId59"/>
    <p:sldId id="479" r:id="rId60"/>
    <p:sldId id="267" r:id="rId61"/>
    <p:sldId id="509" r:id="rId62"/>
    <p:sldId id="518" r:id="rId63"/>
    <p:sldId id="27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FB544-D30A-8446-A03A-15EA154D14F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6B136-221B-244D-917B-4F0CCF39C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5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7905-6038-40B8-81D6-05504072306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03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level of attainment already by GLAM institutions. Seek to build on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406A-B9BE-B941-AFDF-4A17B45DDC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70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have been digitizing our collection as part of a global movement to share library and archival holdings with researchers</a:t>
            </a:r>
            <a:r>
              <a:rPr lang="en-GB" baseline="0" dirty="0" smtClean="0"/>
              <a:t> of all ages and all stages. Our current prestige project is that with the Vatican Library, generously supported by the </a:t>
            </a:r>
            <a:r>
              <a:rPr lang="en-GB" baseline="0" dirty="0" err="1" smtClean="0"/>
              <a:t>Polonsky</a:t>
            </a:r>
            <a:r>
              <a:rPr lang="en-GB" baseline="0" dirty="0" smtClean="0"/>
              <a:t> Foundation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7905-6038-40B8-81D6-055040723063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Undertaking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digitisation</a:t>
            </a:r>
            <a:r>
              <a:rPr lang="en-US" baseline="0" dirty="0" smtClean="0"/>
              <a:t>, and increasing capacity to do more than we currently can, and to foster across GLAM digitization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406A-B9BE-B941-AFDF-4A17B45DDC1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9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is the hyperspectral imaging equipment being used to scan the Gough map in the stack at Weston. A special rig was constructed to cope with the size and orientation of the map.  In this conformation the sensor/camera moves and the object is stationary The stack was chosen because of the ideal lighting and environmental conditions.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68FA1-9879-408E-BB5F-3C94743FD783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782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7B58FB-13BD-4678-A4DB-C5B3A9A51C76}" type="slidenum">
              <a:rPr lang="en-GB" smtClean="0"/>
              <a:pPr/>
              <a:t>54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1E3F9-463D-A24A-9762-6F9686FF4BF0}" type="slidenum">
              <a:rPr lang="en-GB"/>
              <a:pPr/>
              <a:t>63</a:t>
            </a:fld>
            <a:endParaRPr lang="en-GB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have our buildings:</a:t>
            </a:r>
            <a:r>
              <a:rPr lang="en-US" baseline="0" dirty="0" smtClean="0"/>
              <a:t> we have complex of ancient and modern buildings, but we continue to curate the spaces which students and researchers use. They remain incredibly popular.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the seventeenth century the poet Abraham Cowley dedicated a volume of his poetry to the Bodleian: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Pantheon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Hail the sacred Ark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all the World of Science do’s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imbarque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7905-6038-40B8-81D6-05504072306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39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Graduate students camp</a:t>
            </a:r>
            <a:r>
              <a:rPr lang="en-US" baseline="0" dirty="0" smtClean="0"/>
              <a:t> out in the Bod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7905-6038-40B8-81D6-05504072306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80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To improve our ‘Digital Estate’ by building bigger and more robust and </a:t>
            </a:r>
            <a:r>
              <a:rPr lang="en-US" dirty="0" err="1" smtClean="0"/>
              <a:t>resiliant</a:t>
            </a:r>
            <a:r>
              <a:rPr lang="en-US" dirty="0" smtClean="0"/>
              <a:t> infrastructure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C420F-8B18-45A7-BD1D-D831F492234F}" type="slidenum">
              <a:rPr lang="en-GB" smtClean="0"/>
              <a:pPr/>
              <a:t>11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BSF 5</a:t>
            </a:r>
            <a:r>
              <a:rPr lang="en-GB" baseline="30000" dirty="0" smtClean="0"/>
              <a:t>th</a:t>
            </a:r>
            <a:r>
              <a:rPr lang="en-GB" dirty="0" smtClean="0"/>
              <a:t> Birthday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7E538-7ABF-4A97-8532-2FCA1F9C3F6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2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Bodleian, was founded in 1602 by an Elizabethan</a:t>
            </a:r>
            <a:r>
              <a:rPr lang="en-US" baseline="0" dirty="0" smtClean="0"/>
              <a:t> merchant and diplomat, Sir Thomas </a:t>
            </a:r>
            <a:r>
              <a:rPr lang="en-US" baseline="0" dirty="0" err="1" smtClean="0"/>
              <a:t>Bodley</a:t>
            </a:r>
            <a:r>
              <a:rPr lang="en-US" baseline="0" dirty="0" smtClean="0"/>
              <a:t>, who was also an </a:t>
            </a:r>
            <a:r>
              <a:rPr lang="en-US" baseline="0" dirty="0" err="1" smtClean="0"/>
              <a:t>Oxonian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Magdalen</a:t>
            </a:r>
            <a:r>
              <a:rPr lang="en-US" baseline="0" dirty="0" smtClean="0"/>
              <a:t> College, class of 1563, becoming a fellow of Merton the following year.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Bodleian was a relatively small library when it was founded, with only 4,000 books in its collection, but it grew phenomenally from 1610, when Sir Thomas </a:t>
            </a:r>
            <a:r>
              <a:rPr lang="en-US" baseline="0" dirty="0" err="1" smtClean="0"/>
              <a:t>Bodley</a:t>
            </a:r>
            <a:r>
              <a:rPr lang="en-US" baseline="0" dirty="0" smtClean="0"/>
              <a:t> brokered an arrangement with a guild in London called the Company of Stationers, whose members held the monopoly on printing and publishing.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1610 the Bodleian received copies of all books printed and published by members of the company, free of charge, brought direct from Stationers Hall in London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1C267-6768-402B-BCC5-61D8422F63B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93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elements</a:t>
            </a:r>
            <a:r>
              <a:rPr lang="en-US" baseline="0" dirty="0" smtClean="0"/>
              <a:t> are: converting manual catalogues and funding aids/ consolidating existing catalogues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406A-B9BE-B941-AFDF-4A17B45DDC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62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collections continue to be donated to Oxford</a:t>
            </a:r>
            <a:r>
              <a:rPr lang="en-US" baseline="0" dirty="0" smtClean="0"/>
              <a:t> – like the archive of Oxfam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7905-6038-40B8-81D6-055040723063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9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BFC22-4324-7340-8569-F058213B636C}" type="slidenum">
              <a:rPr lang="en-US"/>
              <a:pPr/>
              <a:t>34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8" y="685837"/>
            <a:ext cx="5004963" cy="342772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4813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1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5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1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4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8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9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2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0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8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2B8A-B6CB-934A-A65D-E205C8CC4024}" type="datetimeFigureOut">
              <a:rPr lang="en-US" smtClean="0"/>
              <a:t>24/10/17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04305-ADFC-CE4E-83D8-2E55201D3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1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Dave Weston Aerial sho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37112"/>
            <a:ext cx="7092280" cy="1109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Working together with Museums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GLAM at Oxford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65" y="5589240"/>
            <a:ext cx="6400800" cy="126876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Richard Ovenden</a:t>
            </a:r>
          </a:p>
          <a:p>
            <a:pPr algn="l"/>
            <a:r>
              <a:rPr lang="en-US" dirty="0" err="1" smtClean="0">
                <a:solidFill>
                  <a:schemeClr val="bg1"/>
                </a:solidFill>
              </a:rPr>
              <a:t>Bodley’s</a:t>
            </a:r>
            <a:r>
              <a:rPr lang="en-US" dirty="0" smtClean="0">
                <a:solidFill>
                  <a:schemeClr val="bg1"/>
                </a:solidFill>
              </a:rPr>
              <a:t> Librarian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7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617"/>
            <a:ext cx="8229600" cy="1143000"/>
          </a:xfrm>
        </p:spPr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0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00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latin typeface="Rockwell" pitchFamily="18" charset="0"/>
              </a:rPr>
              <a:t> </a:t>
            </a:r>
            <a:endParaRPr lang="en-GB" b="1" dirty="0">
              <a:latin typeface="Rockwell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96752"/>
            <a:ext cx="5338936" cy="13681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lang="en-GB" sz="2200" b="1" dirty="0" smtClean="0">
                <a:solidFill>
                  <a:schemeClr val="bg1"/>
                </a:solidFill>
                <a:latin typeface="+mn-lt"/>
                <a:cs typeface="+mn-cs"/>
              </a:rPr>
              <a:t>     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new </a:t>
            </a:r>
            <a:r>
              <a:rPr lang="en-GB" sz="2400" b="1" dirty="0" smtClean="0">
                <a:solidFill>
                  <a:schemeClr val="bg1"/>
                </a:solidFill>
                <a:latin typeface="+mn-lt"/>
                <a:cs typeface="+mn-cs"/>
              </a:rPr>
              <a:t>libraries…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Q:\communications\Projects\Dubai Foundation\Powerpoint images\Weston_Library_by_John_Cairns_3.3.15-52 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61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2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DSC_06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122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Q:\communications\Images\IMAGE REQUESTS\IMAGE REQUESTS 2016\RO presentation pics HT 04.01.16\Picture 0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8" y="260648"/>
            <a:ext cx="907630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27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ing Weekend, Sunday, credit David Townshend (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9222"/>
            <a:ext cx="9147755" cy="60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l external, S Parks Rd wide, Bodleian Libraries, University of Oxford ..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1" y="444501"/>
            <a:ext cx="8685357" cy="579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73" t="8540" r="14875" b="1541"/>
          <a:stretch/>
        </p:blipFill>
        <p:spPr>
          <a:xfrm>
            <a:off x="982744" y="119840"/>
            <a:ext cx="7133735" cy="67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7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92" t="8696" r="15383" b="1591"/>
          <a:stretch/>
        </p:blipFill>
        <p:spPr>
          <a:xfrm>
            <a:off x="834274" y="59686"/>
            <a:ext cx="7147872" cy="679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9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28" t="8657" r="15001" b="5923"/>
          <a:stretch/>
        </p:blipFill>
        <p:spPr>
          <a:xfrm>
            <a:off x="597081" y="-4709"/>
            <a:ext cx="7551555" cy="67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8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02" t="8994" r="14699" b="4055"/>
          <a:stretch/>
        </p:blipFill>
        <p:spPr>
          <a:xfrm>
            <a:off x="671659" y="14654"/>
            <a:ext cx="7540772" cy="68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7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ernal Quad renovated upper and lower reading rooms, credit KT Bru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329" y="0"/>
            <a:ext cx="922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0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6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0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0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5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9388"/>
            <a:ext cx="8229600" cy="1143000"/>
          </a:xfrm>
        </p:spPr>
        <p:txBody>
          <a:bodyPr/>
          <a:lstStyle/>
          <a:p>
            <a:r>
              <a:rPr lang="en-US" dirty="0" smtClean="0"/>
              <a:t>COLLECTIONS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9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Oxford University’s </a:t>
            </a:r>
            <a:r>
              <a:rPr lang="en-US" dirty="0"/>
              <a:t>c</a:t>
            </a:r>
            <a:r>
              <a:rPr lang="en-US" dirty="0" smtClean="0"/>
              <a:t>ollections comprise:</a:t>
            </a:r>
          </a:p>
          <a:p>
            <a:r>
              <a:rPr lang="en-US" dirty="0" smtClean="0"/>
              <a:t>13m </a:t>
            </a:r>
            <a:r>
              <a:rPr lang="en-US" dirty="0" smtClean="0"/>
              <a:t>Library printed books, 22km archives and manuscripts</a:t>
            </a:r>
          </a:p>
          <a:p>
            <a:r>
              <a:rPr lang="en-US" dirty="0" smtClean="0"/>
              <a:t>8.5m museum objects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These collections are of global significance, representing the history, science, culture and knowledge of all major world </a:t>
            </a:r>
            <a:r>
              <a:rPr lang="en-US" dirty="0" err="1" smtClean="0"/>
              <a:t>civilisations</a:t>
            </a:r>
            <a:endParaRPr lang="en-US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They are resources of cultural, intellectual and scientific material for research, scholarship and education in the broadest sense.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6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 descr="DSCN088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7881938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d_Catalog_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5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dleian_Libraries_2010 credit Greg Smolonsh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100"/>
            <a:ext cx="9144000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1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Outreach exhibitions Oxfam 1948fly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0" y="0"/>
            <a:ext cx="4821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0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 digital archives chi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onsky P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4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497388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Trebuchet MS" charset="0"/>
            </a:endParaRP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6518275" y="33242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97638" name="Picture 6" descr="hous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657600" cy="46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0638"/>
            <a:ext cx="8229600" cy="1143000"/>
          </a:xfrm>
        </p:spPr>
        <p:txBody>
          <a:bodyPr/>
          <a:lstStyle/>
          <a:p>
            <a:r>
              <a:rPr lang="en-US" dirty="0" smtClean="0"/>
              <a:t>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0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6406" y="2885310"/>
            <a:ext cx="75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Estate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8058" y="423493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Preservation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2064032"/>
            <a:ext cx="12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Digitisation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8020" y="1827936"/>
            <a:ext cx="1089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Search &amp; 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Discovery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3933" y="5392560"/>
            <a:ext cx="135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0032" y="1928912"/>
            <a:ext cx="100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Teaching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84" y="1770416"/>
            <a:ext cx="103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7802" y="2471967"/>
            <a:ext cx="1022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Transformation of collections metadata into digital form and provision or digital surrogates for unique collections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5708" y="2474267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hi-quality, user-friendly, mobile-enabled access to resources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2157333"/>
            <a:ext cx="91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infrastructure that enables effective digital scholarship, exploiting new digital and data—intensive methods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2519667"/>
            <a:ext cx="91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services and tools to support teaching, making the full range of collections as accessible as text is currently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1" y="5755975"/>
            <a:ext cx="3229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Offer meaningful digital curation, interpretation and services around the collections, providing access to a broad local, national and international audience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9885" y="4495800"/>
            <a:ext cx="322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Ensure secure and safe storage and management of digital assets, ensuring integrity, authenticity and validation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1098" y="3234852"/>
            <a:ext cx="1754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Modern, expansive, scalable and robust infrastructure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1700" y="609600"/>
            <a:ext cx="290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GLAM Digital Strategy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5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 jamee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0"/>
            <a:ext cx="864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5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jameel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0"/>
            <a:ext cx="8478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jameel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0"/>
            <a:ext cx="8476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0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w Library computer room_resiz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45" y="513107"/>
            <a:ext cx="8754893" cy="58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0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jamee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0"/>
            <a:ext cx="846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0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issues which need to be addressed?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Complete the conversion of metadata into digital form</a:t>
            </a:r>
          </a:p>
          <a:p>
            <a:pPr lvl="1"/>
            <a:r>
              <a:rPr lang="en-US" dirty="0" smtClean="0"/>
              <a:t>Institutions are at different levels of completeness for metadata</a:t>
            </a:r>
          </a:p>
          <a:p>
            <a:pPr lvl="1"/>
            <a:r>
              <a:rPr lang="en-US" dirty="0" smtClean="0"/>
              <a:t>Mixture of conversion/editing and original cataloguing</a:t>
            </a:r>
          </a:p>
          <a:p>
            <a:r>
              <a:rPr lang="en-US" dirty="0" smtClean="0"/>
              <a:t>Progress digitization of originals</a:t>
            </a:r>
          </a:p>
          <a:p>
            <a:r>
              <a:rPr lang="en-US" dirty="0" smtClean="0"/>
              <a:t>Expose collections in resource discovery systems</a:t>
            </a:r>
          </a:p>
          <a:p>
            <a:r>
              <a:rPr lang="en-US" dirty="0" smtClean="0"/>
              <a:t>Develop further </a:t>
            </a:r>
            <a:r>
              <a:rPr lang="en-US" dirty="0" err="1" smtClean="0"/>
              <a:t>programmes</a:t>
            </a:r>
            <a:r>
              <a:rPr lang="en-US" dirty="0" smtClean="0"/>
              <a:t> for engagement with researchers, students, and public</a:t>
            </a:r>
          </a:p>
        </p:txBody>
      </p:sp>
    </p:spTree>
    <p:extLst>
      <p:ext uri="{BB962C8B-B14F-4D97-AF65-F5344CB8AC3E}">
        <p14:creationId xmlns:p14="http://schemas.microsoft.com/office/powerpoint/2010/main" val="166801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issues that need to be addressed?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resulting digital files in robust and resilient preservation infrastructure</a:t>
            </a:r>
          </a:p>
          <a:p>
            <a:r>
              <a:rPr lang="en-US" dirty="0" smtClean="0"/>
              <a:t>Resource these activities adequately</a:t>
            </a:r>
          </a:p>
          <a:p>
            <a:pPr lvl="1"/>
            <a:r>
              <a:rPr lang="en-US" dirty="0" smtClean="0"/>
              <a:t>Funding for capital improvement</a:t>
            </a:r>
          </a:p>
          <a:p>
            <a:pPr lvl="1"/>
            <a:r>
              <a:rPr lang="en-US" dirty="0" smtClean="0"/>
              <a:t>Strategic project development</a:t>
            </a:r>
          </a:p>
          <a:p>
            <a:pPr lvl="1"/>
            <a:r>
              <a:rPr lang="en-US" dirty="0" smtClean="0"/>
              <a:t>Increase / </a:t>
            </a:r>
            <a:r>
              <a:rPr lang="en-US" dirty="0" err="1" smtClean="0"/>
              <a:t>prioritise</a:t>
            </a:r>
            <a:r>
              <a:rPr lang="en-US" dirty="0" smtClean="0"/>
              <a:t> recurrent funding</a:t>
            </a:r>
          </a:p>
          <a:p>
            <a:r>
              <a:rPr lang="en-US" dirty="0" smtClean="0"/>
              <a:t>Sustainability plan</a:t>
            </a:r>
          </a:p>
        </p:txBody>
      </p:sp>
    </p:spTree>
    <p:extLst>
      <p:ext uri="{BB962C8B-B14F-4D97-AF65-F5344CB8AC3E}">
        <p14:creationId xmlns:p14="http://schemas.microsoft.com/office/powerpoint/2010/main" val="301915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500"/>
            <a:ext cx="9144000" cy="46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 Digital.bodleia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2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8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204773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42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8482"/>
            <a:ext cx="8229600" cy="1143000"/>
          </a:xfrm>
        </p:spPr>
        <p:txBody>
          <a:bodyPr/>
          <a:lstStyle/>
          <a:p>
            <a:r>
              <a:rPr lang="en-US" dirty="0" smtClean="0"/>
              <a:t>TEACHING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7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1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 Pitt Rivers Fig. 27 'Upturned ark'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457200"/>
            <a:ext cx="8890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4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8482"/>
            <a:ext cx="8229600" cy="1143000"/>
          </a:xfrm>
        </p:spPr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1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IZED - Book of the Constellations of the Fixed Stars by al-Suf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9" y="332656"/>
            <a:ext cx="919021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0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ON-USERSVR04\Home$\bodl0654\Documents\map week\DSC_9339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725"/>
            <a:ext cx="9144000" cy="65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81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Q:\communications\Images\Our work\Conservation\2014 - with VL captions\BOD CON\con MW5A01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8488"/>
            <a:ext cx="9144000" cy="60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8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42281"/>
            <a:ext cx="8229600" cy="1143000"/>
          </a:xfrm>
        </p:spPr>
        <p:txBody>
          <a:bodyPr/>
          <a:lstStyle/>
          <a:p>
            <a:r>
              <a:rPr lang="en-US" dirty="0" smtClean="0"/>
              <a:t>Public Engagement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3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7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hmoleanbyIWPhotographic-2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kids hack gettingstar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62" y="0"/>
            <a:ext cx="360154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936" y="0"/>
            <a:ext cx="3634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M - Botanical Gardens Walled garden for flyers_sel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8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6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9746" y="2762566"/>
            <a:ext cx="8229600" cy="1143000"/>
          </a:xfrm>
        </p:spPr>
        <p:txBody>
          <a:bodyPr/>
          <a:lstStyle/>
          <a:p>
            <a:r>
              <a:rPr lang="en-US" dirty="0" smtClean="0"/>
              <a:t>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7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2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Scan 09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663" y="831850"/>
            <a:ext cx="6924675" cy="5194300"/>
          </a:xfrm>
          <a:prstGeom prst="rect">
            <a:avLst/>
          </a:prstGeom>
          <a:noFill/>
        </p:spPr>
      </p:pic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1187450" y="836613"/>
            <a:ext cx="45720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Richard Ovenden</a:t>
            </a:r>
            <a:endParaRPr lang="en-GB" sz="2400" dirty="0" smtClean="0"/>
          </a:p>
          <a:p>
            <a:r>
              <a:rPr lang="en-GB" sz="2400" dirty="0" err="1" smtClean="0"/>
              <a:t>Bodley’s</a:t>
            </a:r>
            <a:r>
              <a:rPr lang="en-GB" sz="2400" dirty="0" smtClean="0"/>
              <a:t> Librarian</a:t>
            </a:r>
            <a:endParaRPr lang="en-GB" sz="2400" dirty="0"/>
          </a:p>
          <a:p>
            <a:endParaRPr lang="en-GB" dirty="0" smtClean="0"/>
          </a:p>
          <a:p>
            <a:r>
              <a:rPr lang="en-GB" dirty="0" smtClean="0"/>
              <a:t>@</a:t>
            </a:r>
            <a:r>
              <a:rPr lang="en-GB" dirty="0" err="1" smtClean="0"/>
              <a:t>richove</a:t>
            </a:r>
            <a:endParaRPr lang="en-GB" dirty="0"/>
          </a:p>
          <a:p>
            <a:r>
              <a:rPr lang="en-GB" dirty="0" err="1" smtClean="0"/>
              <a:t>richard.ovenden</a:t>
            </a:r>
            <a:r>
              <a:rPr lang="en-GB" dirty="0" err="1"/>
              <a:t>@</a:t>
            </a:r>
            <a:r>
              <a:rPr lang="en-GB" dirty="0" err="1" smtClean="0"/>
              <a:t>bodleian.ox.ac.uk</a:t>
            </a:r>
            <a:endParaRPr lang="en-GB" dirty="0"/>
          </a:p>
          <a:p>
            <a:r>
              <a:rPr lang="en-GB" dirty="0"/>
              <a:t> </a:t>
            </a:r>
            <a:r>
              <a:rPr lang="en-GB" dirty="0" smtClean="0"/>
              <a:t>+44 1865 277158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H 3d scanni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0"/>
            <a:ext cx="5231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HSHidden Museum 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0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4347</TotalTime>
  <Words>711</Words>
  <Application>Microsoft Macintosh PowerPoint</Application>
  <PresentationFormat>On-screen Show (4:3)</PresentationFormat>
  <Paragraphs>88</Paragraphs>
  <Slides>63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Working together with Museums GLAM at Oxford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Storage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COLLECTIONS</vt:lpstr>
      <vt:lpstr>The collections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issues which need to be addressed?</vt:lpstr>
      <vt:lpstr>What are the issues that need to be addressed?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</vt:lpstr>
      <vt:lpstr>PowerPoint Presentation</vt:lpstr>
      <vt:lpstr>PowerPoint Presentation</vt:lpstr>
      <vt:lpstr>RESEARCH</vt:lpstr>
      <vt:lpstr>PowerPoint Presentation</vt:lpstr>
      <vt:lpstr>PowerPoint Presentation</vt:lpstr>
      <vt:lpstr>PowerPoint Presentation</vt:lpstr>
      <vt:lpstr>Public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Ovenden</dc:creator>
  <cp:lastModifiedBy>Richard Ovenden</cp:lastModifiedBy>
  <cp:revision>68</cp:revision>
  <dcterms:created xsi:type="dcterms:W3CDTF">2015-12-06T14:29:48Z</dcterms:created>
  <dcterms:modified xsi:type="dcterms:W3CDTF">2017-10-24T16:33:58Z</dcterms:modified>
</cp:coreProperties>
</file>