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9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7988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15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64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08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788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49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1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1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1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0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21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C97EF6D-BC70-40C0-ADCE-E2F662AFC81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96CD78E-D373-483D-A281-124E723A8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27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C023-339D-4B4E-8CAE-8936D1311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771" y="786247"/>
            <a:ext cx="6492695" cy="3679893"/>
          </a:xfrm>
        </p:spPr>
        <p:txBody>
          <a:bodyPr>
            <a:normAutofit/>
          </a:bodyPr>
          <a:lstStyle/>
          <a:p>
            <a:r>
              <a:rPr lang="en-GB" sz="3400" dirty="0"/>
              <a:t>Cataloguing the incunabula collection of Lambeth Palace Library in the Material Evidence in Incunabula (MEI) database, 2014/15 and later projects</a:t>
            </a:r>
            <a:br>
              <a:rPr lang="en-GB" sz="3400" dirty="0"/>
            </a:br>
            <a:endParaRPr lang="en-GB" sz="3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339CE-D1E3-4513-B181-FAACDB999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2771" y="4800600"/>
            <a:ext cx="6492696" cy="1691640"/>
          </a:xfrm>
        </p:spPr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Angéline Rais, Post-doctoral Research Fellow</a:t>
            </a:r>
          </a:p>
          <a:p>
            <a:r>
              <a:rPr lang="en-GB" dirty="0">
                <a:latin typeface="+mj-lt"/>
              </a:rPr>
              <a:t>Institute of English Studies, School of Advanced Study, University of London</a:t>
            </a:r>
          </a:p>
        </p:txBody>
      </p:sp>
      <p:pic>
        <p:nvPicPr>
          <p:cNvPr id="4" name="Picture 3" descr="A picture containing floor, stone&#10;&#10;Description automatically generated">
            <a:extLst>
              <a:ext uri="{FF2B5EF4-FFF2-40B4-BE49-F238E27FC236}">
                <a16:creationId xmlns:a16="http://schemas.microsoft.com/office/drawing/2014/main" id="{E04ACA19-618C-415B-BDFC-4471CC2F5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r="16596"/>
          <a:stretch/>
        </p:blipFill>
        <p:spPr>
          <a:xfrm>
            <a:off x="457200" y="10"/>
            <a:ext cx="35683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0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D3194-A2B5-4A31-9EDA-EC6D5B9F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33" y="327534"/>
            <a:ext cx="10141050" cy="11597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GB" sz="2000" dirty="0">
                <a:solidFill>
                  <a:schemeClr val="bg1"/>
                </a:solidFill>
              </a:rPr>
              <a:t>Antonius de </a:t>
            </a:r>
            <a:r>
              <a:rPr lang="en-GB" sz="2000" dirty="0" err="1">
                <a:solidFill>
                  <a:schemeClr val="bg1"/>
                </a:solidFill>
              </a:rPr>
              <a:t>Rosellis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i="1" dirty="0" err="1">
                <a:solidFill>
                  <a:schemeClr val="bg1"/>
                </a:solidFill>
              </a:rPr>
              <a:t>Monarchia</a:t>
            </a:r>
            <a:r>
              <a:rPr lang="en-GB" sz="2000" i="1" dirty="0">
                <a:solidFill>
                  <a:schemeClr val="bg1"/>
                </a:solidFill>
              </a:rPr>
              <a:t>, </a:t>
            </a:r>
            <a:r>
              <a:rPr lang="en-GB" sz="2000" i="1" dirty="0" err="1">
                <a:solidFill>
                  <a:schemeClr val="bg1"/>
                </a:solidFill>
              </a:rPr>
              <a:t>sive</a:t>
            </a:r>
            <a:r>
              <a:rPr lang="en-GB" sz="2000" i="1" dirty="0">
                <a:solidFill>
                  <a:schemeClr val="bg1"/>
                </a:solidFill>
              </a:rPr>
              <a:t> De </a:t>
            </a:r>
            <a:r>
              <a:rPr lang="en-GB" sz="2000" i="1" dirty="0" err="1">
                <a:solidFill>
                  <a:schemeClr val="bg1"/>
                </a:solidFill>
              </a:rPr>
              <a:t>potestate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Imperatoris</a:t>
            </a:r>
            <a:r>
              <a:rPr lang="en-GB" sz="2000" i="1" dirty="0">
                <a:solidFill>
                  <a:schemeClr val="bg1"/>
                </a:solidFill>
              </a:rPr>
              <a:t> ac </a:t>
            </a:r>
            <a:r>
              <a:rPr lang="en-GB" sz="2000" i="1" dirty="0" err="1">
                <a:solidFill>
                  <a:schemeClr val="bg1"/>
                </a:solidFill>
              </a:rPr>
              <a:t>Papae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(Venice: </a:t>
            </a:r>
            <a:r>
              <a:rPr lang="en-GB" sz="2000" dirty="0" err="1">
                <a:solidFill>
                  <a:schemeClr val="bg1"/>
                </a:solidFill>
              </a:rPr>
              <a:t>Hermannus</a:t>
            </a:r>
            <a:r>
              <a:rPr lang="en-GB" sz="2000" dirty="0">
                <a:solidFill>
                  <a:schemeClr val="bg1"/>
                </a:solidFill>
              </a:rPr>
              <a:t> Liechtenstein, 23 June 1487) bound with </a:t>
            </a:r>
            <a:r>
              <a:rPr lang="en-GB" sz="2000" dirty="0" err="1">
                <a:solidFill>
                  <a:schemeClr val="bg1"/>
                </a:solidFill>
              </a:rPr>
              <a:t>Henricus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Institoris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i="1" dirty="0">
                <a:solidFill>
                  <a:schemeClr val="bg1"/>
                </a:solidFill>
              </a:rPr>
              <a:t>In </a:t>
            </a:r>
            <a:r>
              <a:rPr lang="en-GB" sz="2000" i="1" dirty="0" err="1">
                <a:solidFill>
                  <a:schemeClr val="bg1"/>
                </a:solidFill>
              </a:rPr>
              <a:t>errores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Monarchiae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Antonii</a:t>
            </a:r>
            <a:r>
              <a:rPr lang="en-GB" sz="2000" i="1" dirty="0">
                <a:solidFill>
                  <a:schemeClr val="bg1"/>
                </a:solidFill>
              </a:rPr>
              <a:t> de </a:t>
            </a:r>
            <a:r>
              <a:rPr lang="en-GB" sz="2000" i="1" dirty="0" err="1">
                <a:solidFill>
                  <a:schemeClr val="bg1"/>
                </a:solidFill>
              </a:rPr>
              <a:t>Rosellis</a:t>
            </a:r>
            <a:r>
              <a:rPr lang="en-GB" sz="2000" dirty="0">
                <a:solidFill>
                  <a:schemeClr val="bg1"/>
                </a:solidFill>
              </a:rPr>
              <a:t> (Venice: Jacobus </a:t>
            </a:r>
            <a:r>
              <a:rPr lang="en-GB" sz="2000" dirty="0" err="1">
                <a:solidFill>
                  <a:schemeClr val="bg1"/>
                </a:solidFill>
              </a:rPr>
              <a:t>Pentius</a:t>
            </a:r>
            <a:r>
              <a:rPr lang="en-GB" sz="2000" dirty="0">
                <a:solidFill>
                  <a:schemeClr val="bg1"/>
                </a:solidFill>
              </a:rPr>
              <a:t>, de </a:t>
            </a:r>
            <a:r>
              <a:rPr lang="en-GB" sz="2000" dirty="0" err="1">
                <a:solidFill>
                  <a:schemeClr val="bg1"/>
                </a:solidFill>
              </a:rPr>
              <a:t>Leuco</a:t>
            </a:r>
            <a:r>
              <a:rPr lang="en-GB" sz="2000" dirty="0">
                <a:solidFill>
                  <a:schemeClr val="bg1"/>
                </a:solidFill>
              </a:rPr>
              <a:t>, for Peter Liechtenstein, 27 July 1499)</a:t>
            </a:r>
            <a:br>
              <a:rPr lang="en-GB" sz="1800" dirty="0">
                <a:solidFill>
                  <a:schemeClr val="bg1"/>
                </a:solidFill>
              </a:rPr>
            </a:b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London, Lambeth Palace Library, [ZZ] 1487.3.01 and 02. ISTC ir00327000 and ii00161000. MEI 02010078 and 02010079</a:t>
            </a: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9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738434B3-D9F1-481F-994C-11F29939E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37" r="10055"/>
          <a:stretch/>
        </p:blipFill>
        <p:spPr>
          <a:xfrm>
            <a:off x="903768" y="1650031"/>
            <a:ext cx="3721641" cy="4880435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15A1C907-C00C-487D-91DB-563BC48EC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8" r="15717" b="6707"/>
          <a:stretch/>
        </p:blipFill>
        <p:spPr>
          <a:xfrm>
            <a:off x="5390047" y="2590324"/>
            <a:ext cx="3374881" cy="1303879"/>
          </a:xfrm>
          <a:prstGeom prst="rect">
            <a:avLst/>
          </a:prstGeom>
        </p:spPr>
      </p:pic>
      <p:pic>
        <p:nvPicPr>
          <p:cNvPr id="12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C09B2FDA-AA23-4133-900C-B29588210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33" t="11537" r="17305" b="83781"/>
          <a:stretch/>
        </p:blipFill>
        <p:spPr>
          <a:xfrm>
            <a:off x="5390047" y="4641046"/>
            <a:ext cx="3374881" cy="10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76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D3194-A2B5-4A31-9EDA-EC6D5B9F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360" y="207497"/>
            <a:ext cx="7596554" cy="115973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1800" dirty="0" err="1">
                <a:solidFill>
                  <a:schemeClr val="bg1"/>
                </a:solidFill>
              </a:rPr>
              <a:t>Augustinus</a:t>
            </a:r>
            <a:r>
              <a:rPr lang="en-US" sz="1800" dirty="0">
                <a:solidFill>
                  <a:schemeClr val="bg1"/>
                </a:solidFill>
              </a:rPr>
              <a:t> de Ancona, </a:t>
            </a:r>
            <a:r>
              <a:rPr lang="en-US" sz="1800" i="1" dirty="0">
                <a:solidFill>
                  <a:schemeClr val="bg1"/>
                </a:solidFill>
              </a:rPr>
              <a:t>Summa de </a:t>
            </a:r>
            <a:r>
              <a:rPr lang="en-US" sz="1800" i="1" dirty="0" err="1">
                <a:solidFill>
                  <a:schemeClr val="bg1"/>
                </a:solidFill>
              </a:rPr>
              <a:t>potestate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ecclesiastica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(Augsburg: [Johann </a:t>
            </a:r>
            <a:r>
              <a:rPr lang="en-US" sz="1800" dirty="0" err="1">
                <a:solidFill>
                  <a:schemeClr val="bg1"/>
                </a:solidFill>
              </a:rPr>
              <a:t>Schüssler</a:t>
            </a:r>
            <a:r>
              <a:rPr lang="en-US" sz="1800" dirty="0">
                <a:solidFill>
                  <a:schemeClr val="bg1"/>
                </a:solidFill>
              </a:rPr>
              <a:t>], 6 March 1473)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London, Lambeth Palace Library, [ZZ] 1473.1. ISTC ia01363000. MEI 02010132</a:t>
            </a: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DB155AE-83FD-4E93-8FD5-D6E83C54E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14914" r="21445" b="13746"/>
          <a:stretch/>
        </p:blipFill>
        <p:spPr>
          <a:xfrm rot="5400000">
            <a:off x="432720" y="2284132"/>
            <a:ext cx="4952742" cy="3780000"/>
          </a:xfrm>
          <a:prstGeom prst="rect">
            <a:avLst/>
          </a:prstGeom>
        </p:spPr>
      </p:pic>
      <p:pic>
        <p:nvPicPr>
          <p:cNvPr id="20" name="Content Placeholder 16" descr="A picture containing text&#10;&#10;Description automatically generated">
            <a:extLst>
              <a:ext uri="{FF2B5EF4-FFF2-40B4-BE49-F238E27FC236}">
                <a16:creationId xmlns:a16="http://schemas.microsoft.com/office/drawing/2014/main" id="{A1537C98-CFFE-4640-BD75-5B5AAC46F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32880" r="81945" b="35582"/>
          <a:stretch/>
        </p:blipFill>
        <p:spPr>
          <a:xfrm rot="5400000">
            <a:off x="7350227" y="-67050"/>
            <a:ext cx="604686" cy="4192400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0D1A6337-FD04-43E2-AB49-8E8CB10093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86" t="41807" r="29083" b="47283"/>
          <a:stretch/>
        </p:blipFill>
        <p:spPr>
          <a:xfrm>
            <a:off x="5535858" y="2939611"/>
            <a:ext cx="4443123" cy="1089649"/>
          </a:xfrm>
          <a:prstGeom prst="rect">
            <a:avLst/>
          </a:prstGeom>
        </p:spPr>
      </p:pic>
      <p:pic>
        <p:nvPicPr>
          <p:cNvPr id="28" name="Picture 27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A524920A-550D-45D3-9F75-640FD1AE5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20515" r="70903" b="31563"/>
          <a:stretch/>
        </p:blipFill>
        <p:spPr>
          <a:xfrm rot="5400000">
            <a:off x="6428803" y="3445576"/>
            <a:ext cx="201312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D3194-A2B5-4A31-9EDA-EC6D5B9F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890" y="1659095"/>
            <a:ext cx="4478216" cy="33481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i="1" dirty="0">
                <a:solidFill>
                  <a:schemeClr val="bg1"/>
                </a:solidFill>
              </a:rPr>
              <a:t>The trade in rare books in Switzerland in the first half of the nineteenth century: </a:t>
            </a:r>
            <a:br>
              <a:rPr lang="en-US" sz="2800" i="1" dirty="0">
                <a:solidFill>
                  <a:schemeClr val="bg1"/>
                </a:solidFill>
              </a:rPr>
            </a:br>
            <a:r>
              <a:rPr lang="en-US" sz="2800" i="1" dirty="0">
                <a:solidFill>
                  <a:schemeClr val="bg1"/>
                </a:solidFill>
              </a:rPr>
              <a:t>Sir Thomas Phillipps’s purchases and their dispersal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B445-9BA0-455D-8F00-0C86B6011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" r="-1" b="14035"/>
          <a:stretch/>
        </p:blipFill>
        <p:spPr>
          <a:xfrm>
            <a:off x="1227809" y="1025697"/>
            <a:ext cx="3797471" cy="4614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373024-A33B-4E81-B63E-77326CDB41D6}"/>
              </a:ext>
            </a:extLst>
          </p:cNvPr>
          <p:cNvSpPr txBox="1"/>
          <p:nvPr/>
        </p:nvSpPr>
        <p:spPr>
          <a:xfrm>
            <a:off x="3043311" y="2963818"/>
            <a:ext cx="610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6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73024-A33B-4E81-B63E-77326CDB41D6}"/>
              </a:ext>
            </a:extLst>
          </p:cNvPr>
          <p:cNvSpPr txBox="1"/>
          <p:nvPr/>
        </p:nvSpPr>
        <p:spPr>
          <a:xfrm>
            <a:off x="3052689" y="2963818"/>
            <a:ext cx="610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0434E-B047-4CE3-8E88-C2D418689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0" r="1476" b="8098"/>
          <a:stretch/>
        </p:blipFill>
        <p:spPr>
          <a:xfrm>
            <a:off x="1261872" y="2146913"/>
            <a:ext cx="8194801" cy="38374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8402709-DBC2-492A-9DC4-5291A6E1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66781"/>
            <a:ext cx="9692640" cy="1213650"/>
          </a:xfrm>
        </p:spPr>
        <p:txBody>
          <a:bodyPr>
            <a:normAutofit/>
          </a:bodyPr>
          <a:lstStyle/>
          <a:p>
            <a:r>
              <a:rPr lang="en-GB" sz="1800" i="1" dirty="0" err="1">
                <a:solidFill>
                  <a:schemeClr val="bg1"/>
                </a:solidFill>
              </a:rPr>
              <a:t>Bibliographie</a:t>
            </a:r>
            <a:r>
              <a:rPr lang="en-GB" sz="1800" i="1" dirty="0">
                <a:solidFill>
                  <a:schemeClr val="bg1"/>
                </a:solidFill>
              </a:rPr>
              <a:t> des mazarinades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Paris, Bibliothèque Mazarine</a:t>
            </a:r>
            <a:br>
              <a:rPr lang="en-GB" sz="4400" dirty="0">
                <a:solidFill>
                  <a:schemeClr val="bg1"/>
                </a:solidFill>
              </a:rPr>
            </a:b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https://mazarinades.bibliotheque-mazarine.fr/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4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73024-A33B-4E81-B63E-77326CDB41D6}"/>
              </a:ext>
            </a:extLst>
          </p:cNvPr>
          <p:cNvSpPr txBox="1"/>
          <p:nvPr/>
        </p:nvSpPr>
        <p:spPr>
          <a:xfrm>
            <a:off x="3052689" y="2963818"/>
            <a:ext cx="610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i="1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402709-DBC2-492A-9DC4-5291A6E1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64484"/>
            <a:ext cx="10424274" cy="1167063"/>
          </a:xfrm>
        </p:spPr>
        <p:txBody>
          <a:bodyPr>
            <a:normAutofit/>
          </a:bodyPr>
          <a:lstStyle/>
          <a:p>
            <a:r>
              <a:rPr lang="en-GB" sz="1800" i="1" dirty="0">
                <a:solidFill>
                  <a:schemeClr val="bg1"/>
                </a:solidFill>
              </a:rPr>
              <a:t>CULTIVATE MSS Project: Cultural Values and the International Trade in Medieval European Manuscripts, c. 1900-1945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IES, SAS, University of London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https://www.ies.sas.ac.uk/research-projects-archives/cultivate-mss-project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D4854-7378-4026-98CA-E2602F66B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9" t="10273" r="32629" b="6725"/>
          <a:stretch/>
        </p:blipFill>
        <p:spPr>
          <a:xfrm>
            <a:off x="640080" y="1461339"/>
            <a:ext cx="4308158" cy="4615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1CA3C-A7D9-4510-B5F9-200E4B750B5F}"/>
              </a:ext>
            </a:extLst>
          </p:cNvPr>
          <p:cNvSpPr txBox="1"/>
          <p:nvPr/>
        </p:nvSpPr>
        <p:spPr>
          <a:xfrm>
            <a:off x="6006965" y="4906895"/>
            <a:ext cx="54691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bg1"/>
                </a:solidFill>
              </a:rPr>
              <a:t>Schoenberg Database of Manuscripts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The Schoenberg Institute for Manuscript Studies, University of Pennsylvania Libraries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https://sdbm.library.upenn.edu/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75C92-32DC-442C-A006-86C3BDC9E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31" r="2697" b="7698"/>
          <a:stretch/>
        </p:blipFill>
        <p:spPr>
          <a:xfrm>
            <a:off x="6096000" y="2013634"/>
            <a:ext cx="5933236" cy="28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5917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214</TotalTime>
  <Words>265</Words>
  <Application>Microsoft Office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Schoolbook</vt:lpstr>
      <vt:lpstr>Wingdings 2</vt:lpstr>
      <vt:lpstr>View</vt:lpstr>
      <vt:lpstr>Cataloguing the incunabula collection of Lambeth Palace Library in the Material Evidence in Incunabula (MEI) database, 2014/15 and later projects </vt:lpstr>
      <vt:lpstr>Antonius de Rosellis, Monarchia, sive De potestate Imperatoris ac Papae (Venice: Hermannus Liechtenstein, 23 June 1487) bound with Henricus Institoris, In errores Monarchiae Antonii de Rosellis (Venice: Jacobus Pentius, de Leuco, for Peter Liechtenstein, 27 July 1499)  London, Lambeth Palace Library, [ZZ] 1487.3.01 and 02. ISTC ir00327000 and ii00161000. MEI 02010078 and 02010079</vt:lpstr>
      <vt:lpstr>Augustinus de Ancona, Summa de potestate ecclesiastica (Augsburg: [Johann Schüssler], 6 March 1473)  London, Lambeth Palace Library, [ZZ] 1473.1. ISTC ia01363000. MEI 02010132</vt:lpstr>
      <vt:lpstr>The trade in rare books in Switzerland in the first half of the nineteenth century:  Sir Thomas Phillipps’s purchases and their dispersal</vt:lpstr>
      <vt:lpstr>Bibliographie des mazarinades Paris, Bibliothèque Mazarine  https://mazarinades.bibliotheque-mazarine.fr/</vt:lpstr>
      <vt:lpstr>CULTIVATE MSS Project: Cultural Values and the International Trade in Medieval European Manuscripts, c. 1900-1945 IES, SAS, University of London https://www.ies.sas.ac.uk/research-projects-archives/cultivate-mss-project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Cataloguing the incunabula collection of Lambeth Palace Library in the Material Evidence in Incunabula (MEI) database, 2014/15 and later projects</dc:title>
  <dc:creator>Angéline Rais</dc:creator>
  <cp:lastModifiedBy>Angéline Rais</cp:lastModifiedBy>
  <cp:revision>13</cp:revision>
  <dcterms:created xsi:type="dcterms:W3CDTF">2021-01-27T09:43:03Z</dcterms:created>
  <dcterms:modified xsi:type="dcterms:W3CDTF">2021-01-27T14:25:47Z</dcterms:modified>
</cp:coreProperties>
</file>