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0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3" r:id="rId13"/>
    <p:sldId id="272" r:id="rId14"/>
    <p:sldId id="275" r:id="rId15"/>
    <p:sldId id="261" r:id="rId16"/>
    <p:sldId id="274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F5FEF-99A5-BE43-B82B-314D97C36367}" type="datetimeFigureOut">
              <a:rPr lang="sv-SE" smtClean="0"/>
              <a:t>16-06-29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F7C4C-E5CF-5345-AF23-71FB7CF23E4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5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2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0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0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D4D0BB35-49B1-4A9E-BF2B-3D4542905BD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914400"/>
              <a:t>16-06-29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442D8877-4C7F-427A-9C07-12C41EAEE3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hyperlink" Target="http://www.alvin-portal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est.alvin-portal.org/alvi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82" y="5154709"/>
            <a:ext cx="3179259" cy="139034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29" y="1625761"/>
            <a:ext cx="6858000" cy="7999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78391" y="3112121"/>
            <a:ext cx="7059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The </a:t>
            </a:r>
            <a:r>
              <a:rPr lang="sv-SE" sz="2000" dirty="0" err="1" smtClean="0"/>
              <a:t>creation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a Digital </a:t>
            </a:r>
            <a:r>
              <a:rPr lang="sv-SE" sz="2000" dirty="0" err="1" smtClean="0"/>
              <a:t>Humanities</a:t>
            </a:r>
            <a:r>
              <a:rPr lang="sv-SE" sz="2000" dirty="0" smtClean="0"/>
              <a:t> Forum at Uppsala University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 smtClean="0"/>
              <a:t>Per Cullhed</a:t>
            </a:r>
          </a:p>
          <a:p>
            <a:pPr algn="ctr"/>
            <a:r>
              <a:rPr lang="sv-SE" sz="2000" dirty="0" smtClean="0"/>
              <a:t>Uppsala University </a:t>
            </a:r>
            <a:r>
              <a:rPr lang="sv-SE" sz="2000" dirty="0" err="1" smtClean="0"/>
              <a:t>Library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8772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386">
            <a:off x="17598" y="2377554"/>
            <a:ext cx="2602174" cy="278861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 rot="1315172">
            <a:off x="739039" y="318929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Digital</a:t>
            </a:r>
          </a:p>
          <a:p>
            <a:pPr algn="ctr"/>
            <a:r>
              <a:rPr lang="sv-SE" dirty="0" smtClean="0"/>
              <a:t>humanists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09" y="681902"/>
            <a:ext cx="4761337" cy="185692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799" y="3515077"/>
            <a:ext cx="4094289" cy="291285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809755" y="2855114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Department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Information </a:t>
            </a:r>
            <a:r>
              <a:rPr lang="sv-SE" sz="2400" dirty="0" err="1" smtClean="0"/>
              <a:t>Technology</a:t>
            </a:r>
            <a:endParaRPr lang="sv-SE" sz="24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378230" y="5596932"/>
            <a:ext cx="243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Word-</a:t>
            </a:r>
            <a:r>
              <a:rPr lang="sv-SE" sz="2400" dirty="0" err="1" smtClean="0"/>
              <a:t>spotting</a:t>
            </a:r>
            <a:r>
              <a:rPr lang="sv-SE" sz="2400" dirty="0" smtClean="0"/>
              <a:t> for </a:t>
            </a:r>
          </a:p>
          <a:p>
            <a:r>
              <a:rPr lang="sv-SE" sz="2400" b="1" dirty="0"/>
              <a:t>o</a:t>
            </a:r>
            <a:r>
              <a:rPr lang="sv-SE" sz="2400" b="1" dirty="0" smtClean="0"/>
              <a:t>ch</a:t>
            </a:r>
            <a:r>
              <a:rPr lang="sv-SE" sz="2400" dirty="0" smtClean="0"/>
              <a:t> (and)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622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58" y="3893991"/>
            <a:ext cx="3049487" cy="3049487"/>
          </a:xfrm>
          <a:prstGeom prst="rect">
            <a:avLst/>
          </a:prstGeom>
        </p:spPr>
      </p:pic>
      <p:pic>
        <p:nvPicPr>
          <p:cNvPr id="2" name="Bildobjekt 1" descr="Postitla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75">
            <a:off x="510003" y="1895267"/>
            <a:ext cx="2602174" cy="278861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68688" y="27872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Tools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081873" y="1352503"/>
            <a:ext cx="447460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Text- </a:t>
            </a:r>
            <a:r>
              <a:rPr lang="sv-SE" sz="2400" dirty="0" err="1" smtClean="0"/>
              <a:t>related</a:t>
            </a:r>
            <a:endParaRPr lang="sv-SE" sz="2400" dirty="0" smtClean="0"/>
          </a:p>
          <a:p>
            <a:r>
              <a:rPr lang="sv-SE" sz="2400" dirty="0" smtClean="0"/>
              <a:t>HTR</a:t>
            </a:r>
          </a:p>
          <a:p>
            <a:r>
              <a:rPr lang="sv-SE" sz="2400" dirty="0" smtClean="0"/>
              <a:t>Text-mining </a:t>
            </a:r>
            <a:r>
              <a:rPr lang="sv-SE" sz="2400" dirty="0" err="1" smtClean="0"/>
              <a:t>etc</a:t>
            </a:r>
            <a:endParaRPr lang="sv-SE" sz="2400" dirty="0" smtClean="0"/>
          </a:p>
          <a:p>
            <a:r>
              <a:rPr lang="sv-SE" sz="2400" dirty="0" err="1" smtClean="0"/>
              <a:t>Visualization</a:t>
            </a:r>
            <a:endParaRPr lang="sv-SE" sz="2400" dirty="0" smtClean="0"/>
          </a:p>
          <a:p>
            <a:r>
              <a:rPr lang="sv-SE" sz="2400" dirty="0" err="1" smtClean="0"/>
              <a:t>Contextualized</a:t>
            </a:r>
            <a:r>
              <a:rPr lang="sv-SE" sz="2400" dirty="0" smtClean="0"/>
              <a:t> web-presentations</a:t>
            </a:r>
          </a:p>
          <a:p>
            <a:r>
              <a:rPr lang="sv-SE" sz="2400" dirty="0" err="1" smtClean="0"/>
              <a:t>Transcription</a:t>
            </a:r>
            <a:endParaRPr lang="sv-SE" sz="2400" dirty="0" smtClean="0"/>
          </a:p>
          <a:p>
            <a:r>
              <a:rPr lang="sv-SE" sz="2400" smtClean="0"/>
              <a:t>Crowdsourcing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OCR</a:t>
            </a:r>
          </a:p>
          <a:p>
            <a:r>
              <a:rPr lang="sv-SE" sz="2400" dirty="0" err="1" smtClean="0"/>
              <a:t>Dictation</a:t>
            </a:r>
            <a:r>
              <a:rPr lang="sv-SE" sz="2400" dirty="0" smtClean="0"/>
              <a:t> software</a:t>
            </a:r>
          </a:p>
          <a:p>
            <a:endParaRPr lang="sv-SE" sz="2400" dirty="0"/>
          </a:p>
          <a:p>
            <a:r>
              <a:rPr lang="sv-SE" sz="2400" dirty="0" err="1" smtClean="0"/>
              <a:t>Etc</a:t>
            </a:r>
            <a:r>
              <a:rPr lang="sv-SE" sz="2400" dirty="0" smtClean="0"/>
              <a:t>….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9403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377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65" y="713199"/>
            <a:ext cx="3043047" cy="540986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98" y="2889685"/>
            <a:ext cx="3233376" cy="323337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64365" y="1716144"/>
            <a:ext cx="31972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I’m</a:t>
            </a:r>
            <a:r>
              <a:rPr lang="sv-SE" sz="2400" dirty="0" smtClean="0"/>
              <a:t> sorry </a:t>
            </a:r>
            <a:r>
              <a:rPr lang="sv-SE" sz="2400" dirty="0"/>
              <a:t>D</a:t>
            </a:r>
            <a:r>
              <a:rPr lang="sv-SE" sz="2400" dirty="0" smtClean="0"/>
              <a:t>ave, </a:t>
            </a:r>
          </a:p>
          <a:p>
            <a:r>
              <a:rPr lang="sv-SE" sz="2400" dirty="0" err="1" smtClean="0"/>
              <a:t>I’m</a:t>
            </a:r>
            <a:r>
              <a:rPr lang="sv-SE" sz="2400" dirty="0" smtClean="0"/>
              <a:t> </a:t>
            </a:r>
            <a:r>
              <a:rPr lang="sv-SE" sz="2400" dirty="0" err="1" smtClean="0"/>
              <a:t>afraid</a:t>
            </a:r>
            <a:r>
              <a:rPr lang="sv-SE" sz="2400" dirty="0" smtClean="0"/>
              <a:t> I </a:t>
            </a:r>
            <a:r>
              <a:rPr lang="sv-SE" sz="2400" dirty="0" err="1" smtClean="0"/>
              <a:t>can’t</a:t>
            </a:r>
            <a:r>
              <a:rPr lang="sv-SE" sz="2400" dirty="0" smtClean="0"/>
              <a:t> do </a:t>
            </a:r>
            <a:r>
              <a:rPr lang="sv-SE" sz="2400" dirty="0" err="1" smtClean="0"/>
              <a:t>that</a:t>
            </a:r>
            <a:endParaRPr lang="sv-SE" sz="2400" dirty="0" smtClean="0"/>
          </a:p>
          <a:p>
            <a:r>
              <a:rPr lang="sv-SE" sz="2400" dirty="0" smtClean="0"/>
              <a:t>1968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6624571" y="6238807"/>
            <a:ext cx="126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2016 Siri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0883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486"/>
            <a:ext cx="9144000" cy="57937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Dictation</a:t>
            </a:r>
            <a:r>
              <a:rPr lang="sv-SE" dirty="0" smtClean="0"/>
              <a:t> </a:t>
            </a:r>
            <a:r>
              <a:rPr lang="sv-SE" dirty="0" err="1" smtClean="0"/>
              <a:t>result</a:t>
            </a:r>
            <a:r>
              <a:rPr lang="sv-SE" dirty="0" smtClean="0"/>
              <a:t> – </a:t>
            </a:r>
            <a:r>
              <a:rPr lang="sv-SE" dirty="0" err="1" smtClean="0"/>
              <a:t>one</a:t>
            </a:r>
            <a:r>
              <a:rPr lang="sv-SE" dirty="0" smtClean="0"/>
              <a:t> page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63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err="1" smtClean="0"/>
              <a:t>Crowdsourcing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r>
              <a:rPr lang="sv-SE" dirty="0" smtClean="0"/>
              <a:t> for the  </a:t>
            </a:r>
            <a:r>
              <a:rPr lang="sv-SE" dirty="0" err="1" smtClean="0"/>
              <a:t>transcription</a:t>
            </a:r>
            <a:r>
              <a:rPr lang="sv-SE" dirty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catalogue</a:t>
            </a:r>
            <a:r>
              <a:rPr lang="sv-SE" dirty="0" smtClean="0"/>
              <a:t> </a:t>
            </a:r>
            <a:r>
              <a:rPr lang="sv-SE" dirty="0" err="1" smtClean="0"/>
              <a:t>cards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440"/>
            <a:ext cx="914400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318">
            <a:off x="-14581" y="1678245"/>
            <a:ext cx="2602174" cy="2788614"/>
          </a:xfrm>
          <a:prstGeom prst="rect">
            <a:avLst/>
          </a:prstGeom>
        </p:spPr>
      </p:pic>
      <p:pic>
        <p:nvPicPr>
          <p:cNvPr id="11" name="Bildobjekt 10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569">
            <a:off x="1660784" y="3987630"/>
            <a:ext cx="2602174" cy="2788614"/>
          </a:xfrm>
          <a:prstGeom prst="rect">
            <a:avLst/>
          </a:prstGeom>
        </p:spPr>
      </p:pic>
      <p:pic>
        <p:nvPicPr>
          <p:cNvPr id="12" name="Bildobjekt 11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1647">
            <a:off x="2597874" y="1499763"/>
            <a:ext cx="2602174" cy="2788614"/>
          </a:xfrm>
          <a:prstGeom prst="rect">
            <a:avLst/>
          </a:prstGeom>
        </p:spPr>
      </p:pic>
      <p:pic>
        <p:nvPicPr>
          <p:cNvPr id="13" name="Bildobjekt 12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214">
            <a:off x="4105758" y="3603894"/>
            <a:ext cx="2602174" cy="2788614"/>
          </a:xfrm>
          <a:prstGeom prst="rect">
            <a:avLst/>
          </a:prstGeom>
        </p:spPr>
      </p:pic>
      <p:pic>
        <p:nvPicPr>
          <p:cNvPr id="14" name="Bildobjekt 13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75">
            <a:off x="5781122" y="1147279"/>
            <a:ext cx="2602174" cy="2788614"/>
          </a:xfrm>
          <a:prstGeom prst="rect">
            <a:avLst/>
          </a:prstGeom>
        </p:spPr>
      </p:pic>
      <p:pic>
        <p:nvPicPr>
          <p:cNvPr id="15" name="Bildobjekt 14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241">
            <a:off x="6420623" y="4213494"/>
            <a:ext cx="2602174" cy="2788614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 rot="20980749">
            <a:off x="748047" y="2626653"/>
            <a:ext cx="115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Digital</a:t>
            </a:r>
          </a:p>
          <a:p>
            <a:pPr algn="ctr"/>
            <a:r>
              <a:rPr lang="sv-SE" dirty="0" err="1" smtClean="0"/>
              <a:t>repository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7273570" y="5061961"/>
            <a:ext cx="78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Digital</a:t>
            </a:r>
          </a:p>
          <a:p>
            <a:r>
              <a:rPr lang="sv-SE" dirty="0" err="1" smtClean="0"/>
              <a:t>library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259459" y="242480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Collections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2340245" y="4806857"/>
            <a:ext cx="12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Digitization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4827199" y="441563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Digital</a:t>
            </a:r>
          </a:p>
          <a:p>
            <a:pPr algn="ctr"/>
            <a:r>
              <a:rPr lang="sv-SE" dirty="0" smtClean="0"/>
              <a:t>humanists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6739807" y="20392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Tools</a:t>
            </a:r>
            <a:endParaRPr lang="sv-SE" dirty="0"/>
          </a:p>
        </p:txBody>
      </p:sp>
      <p:sp>
        <p:nvSpPr>
          <p:cNvPr id="24" name="Rubrik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800" dirty="0" smtClean="0"/>
              <a:t>2016  - Forum for Digital </a:t>
            </a:r>
            <a:r>
              <a:rPr lang="sv-SE" sz="2800" dirty="0" err="1" smtClean="0"/>
              <a:t>Humanities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8054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Challenges</a:t>
            </a:r>
            <a:endParaRPr lang="sv-SE" dirty="0"/>
          </a:p>
        </p:txBody>
      </p:sp>
      <p:pic>
        <p:nvPicPr>
          <p:cNvPr id="3" name="Bildobjekt 2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241">
            <a:off x="-96566" y="2232926"/>
            <a:ext cx="2602174" cy="278861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56381" y="3081393"/>
            <a:ext cx="78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Digital</a:t>
            </a:r>
          </a:p>
          <a:p>
            <a:r>
              <a:rPr lang="sv-SE" dirty="0" err="1" smtClean="0"/>
              <a:t>library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186597" y="2313542"/>
            <a:ext cx="69574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•A </a:t>
            </a:r>
            <a:r>
              <a:rPr lang="sv-SE" sz="2400" dirty="0" err="1" smtClean="0"/>
              <a:t>production</a:t>
            </a:r>
            <a:r>
              <a:rPr lang="sv-SE" sz="2400" dirty="0" smtClean="0"/>
              <a:t>- </a:t>
            </a:r>
            <a:r>
              <a:rPr lang="sv-SE" sz="2400" dirty="0" err="1" smtClean="0"/>
              <a:t>oriented</a:t>
            </a:r>
            <a:r>
              <a:rPr lang="sv-SE" sz="2400" dirty="0" smtClean="0"/>
              <a:t>  publishing </a:t>
            </a:r>
            <a:r>
              <a:rPr lang="sv-SE" sz="2400" dirty="0" err="1" smtClean="0"/>
              <a:t>organization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•A </a:t>
            </a:r>
            <a:r>
              <a:rPr lang="sv-SE" sz="2400" dirty="0" err="1" smtClean="0"/>
              <a:t>tools</a:t>
            </a:r>
            <a:r>
              <a:rPr lang="sv-SE" sz="2400" dirty="0" smtClean="0"/>
              <a:t>- </a:t>
            </a:r>
            <a:r>
              <a:rPr lang="sv-SE" sz="2400" dirty="0" err="1" smtClean="0"/>
              <a:t>oriented</a:t>
            </a:r>
            <a:r>
              <a:rPr lang="sv-SE" sz="2400" dirty="0" smtClean="0"/>
              <a:t> </a:t>
            </a:r>
            <a:r>
              <a:rPr lang="sv-SE" sz="2400" dirty="0" err="1" smtClean="0"/>
              <a:t>organization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•A ”</a:t>
            </a:r>
            <a:r>
              <a:rPr lang="sv-SE" sz="2400" dirty="0" err="1" smtClean="0"/>
              <a:t>little</a:t>
            </a:r>
            <a:r>
              <a:rPr lang="sv-SE" sz="2400" dirty="0" smtClean="0"/>
              <a:t> </a:t>
            </a:r>
            <a:r>
              <a:rPr lang="sv-SE" sz="2400" dirty="0" err="1" smtClean="0"/>
              <a:t>help</a:t>
            </a:r>
            <a:r>
              <a:rPr lang="sv-SE" sz="2400" dirty="0" smtClean="0"/>
              <a:t> from my </a:t>
            </a:r>
            <a:r>
              <a:rPr lang="sv-SE" sz="2400" dirty="0" err="1" smtClean="0"/>
              <a:t>friends</a:t>
            </a:r>
            <a:r>
              <a:rPr lang="sv-SE" sz="2400" dirty="0" smtClean="0"/>
              <a:t>”- </a:t>
            </a:r>
            <a:r>
              <a:rPr lang="sv-SE" sz="2400" dirty="0" err="1" smtClean="0"/>
              <a:t>oriented</a:t>
            </a:r>
            <a:r>
              <a:rPr lang="sv-SE" sz="2400" dirty="0" smtClean="0"/>
              <a:t> </a:t>
            </a:r>
            <a:r>
              <a:rPr lang="sv-SE" sz="2400" dirty="0" err="1" smtClean="0"/>
              <a:t>organization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•A data-</a:t>
            </a:r>
            <a:r>
              <a:rPr lang="sv-SE" sz="2400" dirty="0" err="1" smtClean="0"/>
              <a:t>oriented</a:t>
            </a:r>
            <a:r>
              <a:rPr lang="sv-SE" sz="2400" dirty="0" smtClean="0"/>
              <a:t> </a:t>
            </a:r>
            <a:r>
              <a:rPr lang="sv-SE" sz="2400" dirty="0" err="1" smtClean="0"/>
              <a:t>organization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•A marketing- </a:t>
            </a:r>
            <a:r>
              <a:rPr lang="sv-SE" sz="2400" dirty="0" err="1" smtClean="0"/>
              <a:t>oriented</a:t>
            </a:r>
            <a:r>
              <a:rPr lang="sv-SE" sz="2400" dirty="0" smtClean="0"/>
              <a:t> </a:t>
            </a:r>
            <a:r>
              <a:rPr lang="sv-SE" sz="2400" dirty="0" err="1" smtClean="0"/>
              <a:t>organization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5374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398964" cy="396044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Salt </a:t>
            </a:r>
            <a:r>
              <a:rPr lang="sv-SE" dirty="0" err="1" smtClean="0"/>
              <a:t>of</a:t>
            </a:r>
            <a:r>
              <a:rPr lang="sv-SE" dirty="0" smtClean="0"/>
              <a:t> the digital </a:t>
            </a:r>
            <a:r>
              <a:rPr lang="sv-SE" dirty="0" err="1" smtClean="0"/>
              <a:t>earth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210388" y="6099514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Data is </a:t>
            </a:r>
            <a:r>
              <a:rPr lang="sv-SE" sz="2400" dirty="0" err="1" smtClean="0"/>
              <a:t>discoverability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5252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318">
            <a:off x="1057356" y="1680771"/>
            <a:ext cx="2602174" cy="278861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 rot="20980749">
            <a:off x="1819984" y="2629179"/>
            <a:ext cx="115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Digital</a:t>
            </a:r>
          </a:p>
          <a:p>
            <a:pPr algn="ctr"/>
            <a:r>
              <a:rPr lang="sv-SE" dirty="0" err="1" smtClean="0"/>
              <a:t>repository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109809" y="2053896"/>
            <a:ext cx="58053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hlinkClick r:id="rId3"/>
              </a:rPr>
              <a:t>www.alvin-portal.org</a:t>
            </a:r>
            <a:endParaRPr lang="sv-SE" sz="2400" dirty="0" smtClean="0"/>
          </a:p>
          <a:p>
            <a:pPr algn="ctr"/>
            <a:endParaRPr lang="sv-SE" dirty="0"/>
          </a:p>
          <a:p>
            <a:pPr algn="ctr"/>
            <a:r>
              <a:rPr lang="sv-SE" sz="2400" dirty="0" smtClean="0"/>
              <a:t>Uppsala </a:t>
            </a:r>
            <a:r>
              <a:rPr lang="sv-SE" sz="2400" dirty="0"/>
              <a:t>U</a:t>
            </a:r>
            <a:r>
              <a:rPr lang="sv-SE" sz="2400" dirty="0" smtClean="0"/>
              <a:t>niversity </a:t>
            </a:r>
            <a:r>
              <a:rPr lang="sv-SE" sz="2400" dirty="0" err="1" smtClean="0"/>
              <a:t>Library</a:t>
            </a:r>
            <a:r>
              <a:rPr lang="sv-SE" sz="2400" dirty="0" smtClean="0"/>
              <a:t> in </a:t>
            </a:r>
          </a:p>
          <a:p>
            <a:pPr algn="ctr"/>
            <a:r>
              <a:rPr lang="sv-SE" sz="2400" dirty="0" err="1"/>
              <a:t>c</a:t>
            </a:r>
            <a:r>
              <a:rPr lang="sv-SE" sz="2400" dirty="0" err="1" smtClean="0"/>
              <a:t>ollaboration</a:t>
            </a:r>
            <a:r>
              <a:rPr lang="sv-SE" sz="2400" dirty="0" smtClean="0"/>
              <a:t> </a:t>
            </a:r>
          </a:p>
          <a:p>
            <a:pPr algn="ctr"/>
            <a:r>
              <a:rPr lang="sv-SE" sz="2400" dirty="0" err="1"/>
              <a:t>w</a:t>
            </a:r>
            <a:r>
              <a:rPr lang="sv-SE" sz="2400" dirty="0" err="1" smtClean="0"/>
              <a:t>ith</a:t>
            </a:r>
            <a:r>
              <a:rPr lang="sv-SE" sz="2400" dirty="0" smtClean="0"/>
              <a:t> the </a:t>
            </a:r>
            <a:r>
              <a:rPr lang="sv-SE" sz="2400" dirty="0" err="1" smtClean="0"/>
              <a:t>university</a:t>
            </a:r>
            <a:r>
              <a:rPr lang="sv-SE" sz="2400" dirty="0" smtClean="0"/>
              <a:t> </a:t>
            </a:r>
            <a:r>
              <a:rPr lang="sv-SE" sz="2400" dirty="0" err="1" smtClean="0"/>
              <a:t>libraries</a:t>
            </a:r>
            <a:endParaRPr lang="sv-SE" sz="2400" dirty="0" smtClean="0"/>
          </a:p>
          <a:p>
            <a:pPr algn="ctr"/>
            <a:r>
              <a:rPr lang="sv-SE" sz="2400" dirty="0"/>
              <a:t>i</a:t>
            </a:r>
            <a:r>
              <a:rPr lang="sv-SE" sz="2400" dirty="0" smtClean="0"/>
              <a:t>n Lund and </a:t>
            </a:r>
            <a:r>
              <a:rPr lang="sv-SE" sz="2400" dirty="0" smtClean="0"/>
              <a:t>Göteborg, Linköping City </a:t>
            </a:r>
            <a:r>
              <a:rPr lang="sv-SE" sz="2400" dirty="0" err="1" smtClean="0"/>
              <a:t>Library</a:t>
            </a:r>
            <a:r>
              <a:rPr lang="sv-SE" sz="2400" dirty="0" smtClean="0"/>
              <a:t>,</a:t>
            </a:r>
          </a:p>
          <a:p>
            <a:pPr algn="ctr"/>
            <a:r>
              <a:rPr lang="sv-SE" sz="2400" dirty="0"/>
              <a:t>a</a:t>
            </a:r>
            <a:r>
              <a:rPr lang="sv-SE" sz="2400" dirty="0" smtClean="0"/>
              <a:t>nd </a:t>
            </a:r>
            <a:r>
              <a:rPr lang="sv-SE" sz="2400" dirty="0" err="1" smtClean="0"/>
              <a:t>others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639935" y="4801035"/>
            <a:ext cx="6212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One</a:t>
            </a:r>
            <a:r>
              <a:rPr lang="sv-SE" sz="2400" dirty="0" smtClean="0"/>
              <a:t> </a:t>
            </a:r>
            <a:r>
              <a:rPr lang="sv-SE" sz="2400" dirty="0" err="1" smtClean="0"/>
              <a:t>shared</a:t>
            </a:r>
            <a:r>
              <a:rPr lang="sv-SE" sz="2400" dirty="0" smtClean="0"/>
              <a:t> </a:t>
            </a:r>
            <a:r>
              <a:rPr lang="sv-SE" sz="2400" dirty="0" err="1" smtClean="0"/>
              <a:t>repository</a:t>
            </a:r>
            <a:r>
              <a:rPr lang="sv-SE" sz="2400" dirty="0" smtClean="0"/>
              <a:t> for</a:t>
            </a:r>
          </a:p>
          <a:p>
            <a:endParaRPr lang="sv-SE" sz="2400" dirty="0" smtClean="0"/>
          </a:p>
          <a:p>
            <a:r>
              <a:rPr lang="sv-SE" sz="2400" dirty="0" err="1"/>
              <a:t>A</a:t>
            </a:r>
            <a:r>
              <a:rPr lang="sv-SE" sz="2400" dirty="0" err="1" smtClean="0"/>
              <a:t>rchives</a:t>
            </a:r>
            <a:r>
              <a:rPr lang="sv-SE" sz="2400" dirty="0" smtClean="0"/>
              <a:t>, images, </a:t>
            </a:r>
            <a:r>
              <a:rPr lang="sv-SE" sz="2400" dirty="0" err="1" smtClean="0"/>
              <a:t>maps</a:t>
            </a:r>
            <a:r>
              <a:rPr lang="sv-SE" sz="2400" dirty="0" smtClean="0"/>
              <a:t>, </a:t>
            </a:r>
            <a:r>
              <a:rPr lang="sv-SE" sz="2400" dirty="0" err="1" smtClean="0"/>
              <a:t>manuscripts</a:t>
            </a:r>
            <a:r>
              <a:rPr lang="sv-SE" sz="2400" dirty="0" smtClean="0"/>
              <a:t>, </a:t>
            </a:r>
            <a:r>
              <a:rPr lang="sv-SE" sz="2400" dirty="0" err="1" smtClean="0"/>
              <a:t>books</a:t>
            </a:r>
            <a:r>
              <a:rPr lang="sv-SE" sz="2400" dirty="0" smtClean="0"/>
              <a:t>,</a:t>
            </a:r>
          </a:p>
          <a:p>
            <a:r>
              <a:rPr lang="sv-SE" sz="2400" dirty="0" err="1" smtClean="0"/>
              <a:t>objects</a:t>
            </a:r>
            <a:r>
              <a:rPr lang="sv-SE" sz="2400" dirty="0" smtClean="0"/>
              <a:t>, sound, </a:t>
            </a:r>
            <a:r>
              <a:rPr lang="sv-SE" sz="2400" dirty="0" err="1" smtClean="0"/>
              <a:t>music</a:t>
            </a:r>
            <a:r>
              <a:rPr lang="sv-SE" sz="2400" dirty="0" smtClean="0"/>
              <a:t>, video, software and </a:t>
            </a:r>
            <a:r>
              <a:rPr lang="sv-SE" sz="2400" dirty="0" err="1" smtClean="0"/>
              <a:t>misc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Requirements</a:t>
            </a:r>
            <a:r>
              <a:rPr lang="sv-SE" dirty="0" smtClean="0"/>
              <a:t> for DH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84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tresida.tiff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/>
          <a:stretch/>
        </p:blipFill>
        <p:spPr>
          <a:xfrm>
            <a:off x="191361" y="2069582"/>
            <a:ext cx="4423988" cy="219263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194" y="3934827"/>
            <a:ext cx="4385222" cy="279706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0" y="4350746"/>
            <a:ext cx="475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December 2014 </a:t>
            </a:r>
          </a:p>
          <a:p>
            <a:r>
              <a:rPr lang="sv-SE" sz="2400" dirty="0" smtClean="0"/>
              <a:t>2541 </a:t>
            </a:r>
            <a:r>
              <a:rPr lang="sv-SE" sz="2400" dirty="0" err="1" smtClean="0"/>
              <a:t>archival</a:t>
            </a:r>
            <a:r>
              <a:rPr lang="sv-SE" sz="2400" dirty="0" smtClean="0"/>
              <a:t> </a:t>
            </a:r>
            <a:r>
              <a:rPr lang="sv-SE" sz="2400" dirty="0" err="1" smtClean="0"/>
              <a:t>records</a:t>
            </a:r>
            <a:r>
              <a:rPr lang="sv-SE" sz="2400" dirty="0" smtClean="0"/>
              <a:t> and no images</a:t>
            </a:r>
            <a:endParaRPr lang="sv-SE" sz="2400" dirty="0"/>
          </a:p>
        </p:txBody>
      </p:sp>
      <p:sp>
        <p:nvSpPr>
          <p:cNvPr id="5" name="textruta 4"/>
          <p:cNvSpPr txBox="1"/>
          <p:nvPr/>
        </p:nvSpPr>
        <p:spPr>
          <a:xfrm>
            <a:off x="4992777" y="2953783"/>
            <a:ext cx="388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June 2016</a:t>
            </a:r>
          </a:p>
          <a:p>
            <a:r>
              <a:rPr lang="sv-SE" sz="2400" dirty="0" smtClean="0"/>
              <a:t>72134 </a:t>
            </a:r>
            <a:r>
              <a:rPr lang="sv-SE" sz="2400" dirty="0" err="1" smtClean="0"/>
              <a:t>records</a:t>
            </a:r>
            <a:r>
              <a:rPr lang="sv-SE" sz="2400" dirty="0" smtClean="0"/>
              <a:t> and </a:t>
            </a:r>
            <a:r>
              <a:rPr lang="sv-SE" sz="2400" dirty="0" err="1" smtClean="0"/>
              <a:t>growing</a:t>
            </a:r>
            <a:r>
              <a:rPr lang="sv-SE" sz="2400" dirty="0" smtClean="0"/>
              <a:t>… </a:t>
            </a:r>
            <a:endParaRPr lang="sv-SE" sz="2400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Alvin </a:t>
            </a:r>
            <a:r>
              <a:rPr lang="sv-SE" dirty="0" err="1" smtClean="0"/>
              <a:t>repository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35307" y="6172760"/>
            <a:ext cx="275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Linking</a:t>
            </a:r>
            <a:r>
              <a:rPr lang="sv-SE" dirty="0" smtClean="0"/>
              <a:t>, </a:t>
            </a:r>
            <a:r>
              <a:rPr lang="sv-SE" dirty="0" err="1" smtClean="0"/>
              <a:t>downloading</a:t>
            </a:r>
            <a:r>
              <a:rPr lang="sv-SE" dirty="0" smtClean="0"/>
              <a:t>, API…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33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499"/>
            <a:ext cx="9144000" cy="474050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Objects</a:t>
            </a:r>
            <a:r>
              <a:rPr lang="sv-SE" dirty="0" smtClean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8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2" y="2035220"/>
            <a:ext cx="4126494" cy="426178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24" y="2035220"/>
            <a:ext cx="4089193" cy="4261789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 …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/>
              <a:t>m</a:t>
            </a:r>
            <a:r>
              <a:rPr lang="sv-SE" dirty="0" err="1" smtClean="0"/>
              <a:t>anuscripts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1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527">
            <a:off x="356440" y="1726783"/>
            <a:ext cx="2602174" cy="278861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 rot="21279633">
            <a:off x="1018025" y="26518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Collections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971727" y="795556"/>
            <a:ext cx="5236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Uppsala </a:t>
            </a:r>
            <a:r>
              <a:rPr lang="sv-SE" sz="2400" dirty="0" err="1" smtClean="0"/>
              <a:t>university</a:t>
            </a:r>
            <a:r>
              <a:rPr lang="sv-SE" sz="2400" dirty="0" smtClean="0"/>
              <a:t> </a:t>
            </a:r>
            <a:r>
              <a:rPr lang="sv-SE" sz="2400" dirty="0" err="1" smtClean="0"/>
              <a:t>was</a:t>
            </a:r>
            <a:r>
              <a:rPr lang="sv-SE" sz="2400" dirty="0" smtClean="0"/>
              <a:t>  </a:t>
            </a:r>
            <a:r>
              <a:rPr lang="sv-SE" sz="2400" dirty="0" err="1" smtClean="0"/>
              <a:t>founded</a:t>
            </a:r>
            <a:r>
              <a:rPr lang="sv-SE" sz="2400" dirty="0" smtClean="0"/>
              <a:t> in 1477</a:t>
            </a:r>
          </a:p>
          <a:p>
            <a:r>
              <a:rPr lang="sv-SE" sz="2400" dirty="0" smtClean="0"/>
              <a:t>Lund University  </a:t>
            </a:r>
            <a:r>
              <a:rPr lang="sv-SE" sz="2400" dirty="0" err="1" smtClean="0"/>
              <a:t>was</a:t>
            </a:r>
            <a:r>
              <a:rPr lang="sv-SE" sz="2400" dirty="0" smtClean="0"/>
              <a:t> </a:t>
            </a:r>
            <a:r>
              <a:rPr lang="sv-SE" sz="2400" dirty="0" err="1" smtClean="0"/>
              <a:t>founded</a:t>
            </a:r>
            <a:r>
              <a:rPr lang="sv-SE" sz="2400" dirty="0" smtClean="0"/>
              <a:t> in 1666</a:t>
            </a:r>
          </a:p>
          <a:p>
            <a:r>
              <a:rPr lang="sv-SE" sz="2400" dirty="0"/>
              <a:t>e</a:t>
            </a:r>
            <a:r>
              <a:rPr lang="sv-SE" sz="2400" dirty="0" smtClean="0"/>
              <a:t>tc.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64" y="2549882"/>
            <a:ext cx="4464772" cy="360746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14535" y="5262699"/>
            <a:ext cx="3741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entering</a:t>
            </a:r>
            <a:r>
              <a:rPr lang="sv-SE" sz="2400" dirty="0" smtClean="0"/>
              <a:t> a </a:t>
            </a:r>
            <a:r>
              <a:rPr lang="sv-SE" sz="2400" dirty="0" err="1" smtClean="0"/>
              <a:t>gold</a:t>
            </a:r>
            <a:r>
              <a:rPr lang="sv-SE" sz="2400" dirty="0" smtClean="0"/>
              <a:t> </a:t>
            </a:r>
            <a:r>
              <a:rPr lang="sv-SE" sz="2400" dirty="0" err="1" smtClean="0"/>
              <a:t>mine</a:t>
            </a:r>
            <a:endParaRPr lang="sv-SE" sz="2400" dirty="0" smtClean="0"/>
          </a:p>
          <a:p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collections</a:t>
            </a:r>
            <a:r>
              <a:rPr lang="sv-SE" sz="2400" dirty="0" smtClean="0"/>
              <a:t>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0551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1">
            <a:off x="-26800" y="1678246"/>
            <a:ext cx="2602174" cy="278861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 rot="20685742">
            <a:off x="652661" y="2497473"/>
            <a:ext cx="12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Digitization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436689" y="2312072"/>
            <a:ext cx="6663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•</a:t>
            </a:r>
            <a:r>
              <a:rPr lang="sv-SE" sz="2000" dirty="0" err="1" smtClean="0"/>
              <a:t>Digitization</a:t>
            </a:r>
            <a:r>
              <a:rPr lang="sv-SE" sz="2000" dirty="0" smtClean="0"/>
              <a:t> </a:t>
            </a:r>
            <a:r>
              <a:rPr lang="sv-SE" sz="2000" dirty="0" err="1" smtClean="0"/>
              <a:t>needs</a:t>
            </a:r>
            <a:r>
              <a:rPr lang="sv-SE" sz="2000" dirty="0" smtClean="0"/>
              <a:t> </a:t>
            </a:r>
            <a:r>
              <a:rPr lang="sv-SE" sz="2000" dirty="0" err="1" smtClean="0"/>
              <a:t>investments</a:t>
            </a:r>
            <a:r>
              <a:rPr lang="sv-SE" sz="2000" dirty="0" smtClean="0"/>
              <a:t> for </a:t>
            </a:r>
            <a:r>
              <a:rPr lang="sv-SE" sz="2000" dirty="0" err="1" smtClean="0"/>
              <a:t>increased</a:t>
            </a:r>
            <a:r>
              <a:rPr lang="sv-SE" sz="2000" dirty="0" smtClean="0"/>
              <a:t> </a:t>
            </a:r>
            <a:r>
              <a:rPr lang="sv-SE" sz="2000" dirty="0" err="1" smtClean="0"/>
              <a:t>production</a:t>
            </a:r>
            <a:endParaRPr lang="sv-SE" sz="2000" dirty="0" smtClean="0"/>
          </a:p>
          <a:p>
            <a:r>
              <a:rPr lang="sv-SE" sz="2000" dirty="0" smtClean="0"/>
              <a:t>•</a:t>
            </a:r>
            <a:r>
              <a:rPr lang="sv-SE" sz="2000" dirty="0" err="1" smtClean="0"/>
              <a:t>Mass</a:t>
            </a:r>
            <a:r>
              <a:rPr lang="sv-SE" sz="2000" dirty="0" smtClean="0"/>
              <a:t> </a:t>
            </a:r>
            <a:r>
              <a:rPr lang="sv-SE" sz="2000" dirty="0" err="1" smtClean="0"/>
              <a:t>digitization</a:t>
            </a:r>
            <a:endParaRPr lang="sv-SE" sz="2000" dirty="0" smtClean="0"/>
          </a:p>
          <a:p>
            <a:r>
              <a:rPr lang="sv-SE" sz="2000" dirty="0" smtClean="0"/>
              <a:t>•Co-</a:t>
            </a:r>
            <a:r>
              <a:rPr lang="sv-SE" sz="2000" dirty="0" err="1" smtClean="0"/>
              <a:t>funding</a:t>
            </a:r>
            <a:r>
              <a:rPr lang="sv-SE" sz="2000" dirty="0" smtClean="0"/>
              <a:t> is an </a:t>
            </a:r>
            <a:r>
              <a:rPr lang="sv-SE" sz="2000" dirty="0" err="1" smtClean="0"/>
              <a:t>available</a:t>
            </a:r>
            <a:r>
              <a:rPr lang="sv-SE" sz="2000" dirty="0" smtClean="0"/>
              <a:t> option for </a:t>
            </a:r>
            <a:r>
              <a:rPr lang="sv-SE" sz="2000" dirty="0" err="1" smtClean="0"/>
              <a:t>Open</a:t>
            </a:r>
            <a:r>
              <a:rPr lang="sv-SE" sz="2000" dirty="0" smtClean="0"/>
              <a:t> Access </a:t>
            </a:r>
            <a:r>
              <a:rPr lang="sv-SE" sz="2000" dirty="0" err="1" smtClean="0"/>
              <a:t>digitization</a:t>
            </a:r>
            <a:endParaRPr lang="sv-SE" sz="2000" dirty="0" smtClean="0"/>
          </a:p>
          <a:p>
            <a:r>
              <a:rPr lang="sv-SE" sz="2000" dirty="0" smtClean="0"/>
              <a:t>•</a:t>
            </a:r>
            <a:r>
              <a:rPr lang="sv-SE" sz="2000" dirty="0" err="1" smtClean="0"/>
              <a:t>Transcription</a:t>
            </a:r>
            <a:endParaRPr lang="sv-SE" sz="2000" dirty="0" smtClean="0"/>
          </a:p>
          <a:p>
            <a:r>
              <a:rPr lang="sv-SE" sz="2000" dirty="0" smtClean="0"/>
              <a:t>•Metadata </a:t>
            </a:r>
            <a:r>
              <a:rPr lang="sv-SE" sz="2000" dirty="0" err="1" smtClean="0"/>
              <a:t>challenge</a:t>
            </a:r>
            <a:endParaRPr lang="sv-SE" sz="2000" dirty="0"/>
          </a:p>
          <a:p>
            <a:endParaRPr lang="sv-SE" sz="2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18" y="4216268"/>
            <a:ext cx="2584254" cy="2301513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Obstacles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96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stitlap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>
          <a:xfrm>
            <a:off x="17597" y="1655648"/>
            <a:ext cx="2602174" cy="2572589"/>
          </a:xfrm>
          <a:prstGeom prst="rect">
            <a:avLst/>
          </a:prstGeom>
        </p:spPr>
      </p:pic>
      <p:pic>
        <p:nvPicPr>
          <p:cNvPr id="6" name="Bildobjekt 5" descr="Postitl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75">
            <a:off x="91471" y="4313179"/>
            <a:ext cx="2602174" cy="278861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20754" r="20149"/>
          <a:stretch/>
        </p:blipFill>
        <p:spPr>
          <a:xfrm>
            <a:off x="3331473" y="2048227"/>
            <a:ext cx="4583904" cy="381390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 rot="20450206">
            <a:off x="739038" y="246738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Digital</a:t>
            </a:r>
          </a:p>
          <a:p>
            <a:pPr algn="ctr"/>
            <a:r>
              <a:rPr lang="sv-SE" dirty="0" smtClean="0"/>
              <a:t>humanists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785116" y="640834"/>
            <a:ext cx="4634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>
                <a:solidFill>
                  <a:prstClr val="black"/>
                </a:solidFill>
              </a:rPr>
              <a:t>Text </a:t>
            </a:r>
            <a:r>
              <a:rPr lang="sv-SE" sz="2400" dirty="0" err="1">
                <a:solidFill>
                  <a:prstClr val="black"/>
                </a:solidFill>
              </a:rPr>
              <a:t>analysis</a:t>
            </a:r>
            <a:r>
              <a:rPr lang="sv-SE" sz="2400" dirty="0">
                <a:solidFill>
                  <a:prstClr val="black"/>
                </a:solidFill>
              </a:rPr>
              <a:t> – Gender and </a:t>
            </a:r>
            <a:r>
              <a:rPr lang="sv-SE" sz="2400" dirty="0" err="1" smtClean="0">
                <a:solidFill>
                  <a:prstClr val="black"/>
                </a:solidFill>
              </a:rPr>
              <a:t>Work</a:t>
            </a:r>
            <a:endParaRPr lang="sv-SE" sz="2400" dirty="0" smtClean="0">
              <a:solidFill>
                <a:prstClr val="black"/>
              </a:solidFill>
            </a:endParaRPr>
          </a:p>
          <a:p>
            <a:pPr algn="ctr"/>
            <a:r>
              <a:rPr lang="sv-SE" sz="2400" b="1" dirty="0" err="1" smtClean="0"/>
              <a:t>GaW</a:t>
            </a:r>
            <a:r>
              <a:rPr lang="sv-SE" sz="2400" b="1" dirty="0" smtClean="0"/>
              <a:t> </a:t>
            </a:r>
            <a:r>
              <a:rPr lang="sv-SE" sz="2400" dirty="0" smtClean="0"/>
              <a:t>at the </a:t>
            </a:r>
            <a:r>
              <a:rPr lang="sv-SE" sz="2400" dirty="0" err="1"/>
              <a:t>D</a:t>
            </a:r>
            <a:r>
              <a:rPr lang="sv-SE" sz="2400" dirty="0" err="1" smtClean="0"/>
              <a:t>epartment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History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50156" y="52051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Tools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155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291</Words>
  <Application>Microsoft Macintosh PowerPoint</Application>
  <PresentationFormat>Bildspel på skärmen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5_UU Guldkant</vt:lpstr>
      <vt:lpstr>PowerPoint-presentation</vt:lpstr>
      <vt:lpstr>Salt of the digital earth</vt:lpstr>
      <vt:lpstr>Requirements for DH</vt:lpstr>
      <vt:lpstr>Alvin repository</vt:lpstr>
      <vt:lpstr>Objects…</vt:lpstr>
      <vt:lpstr> …to manuscripts</vt:lpstr>
      <vt:lpstr>PowerPoint-presentation</vt:lpstr>
      <vt:lpstr>Obstacles</vt:lpstr>
      <vt:lpstr>PowerPoint-presentation</vt:lpstr>
      <vt:lpstr>PowerPoint-presentation</vt:lpstr>
      <vt:lpstr>PowerPoint-presentation</vt:lpstr>
      <vt:lpstr>PowerPoint-presentation</vt:lpstr>
      <vt:lpstr>Dictation result – one page</vt:lpstr>
      <vt:lpstr>Crowdsourcing tool for the  transcription of catalogue cards</vt:lpstr>
      <vt:lpstr>2016  - Forum for Digital Humanities</vt:lpstr>
      <vt:lpstr>Challenges</vt:lpstr>
    </vt:vector>
  </TitlesOfParts>
  <Company>Uppsala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Cullhed</dc:creator>
  <cp:lastModifiedBy>Per Cullhed</cp:lastModifiedBy>
  <cp:revision>13</cp:revision>
  <dcterms:created xsi:type="dcterms:W3CDTF">2016-06-27T09:24:05Z</dcterms:created>
  <dcterms:modified xsi:type="dcterms:W3CDTF">2016-06-29T05:15:24Z</dcterms:modified>
</cp:coreProperties>
</file>