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1" r:id="rId3"/>
    <p:sldMasterId id="2147483660" r:id="rId4"/>
  </p:sldMasterIdLst>
  <p:notesMasterIdLst>
    <p:notesMasterId r:id="rId13"/>
  </p:notesMasterIdLst>
  <p:handoutMasterIdLst>
    <p:handoutMasterId r:id="rId14"/>
  </p:handoutMasterIdLst>
  <p:sldIdLst>
    <p:sldId id="302" r:id="rId5"/>
    <p:sldId id="349" r:id="rId6"/>
    <p:sldId id="304" r:id="rId7"/>
    <p:sldId id="323" r:id="rId8"/>
    <p:sldId id="351" r:id="rId9"/>
    <p:sldId id="346" r:id="rId10"/>
    <p:sldId id="348" r:id="rId11"/>
    <p:sldId id="3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1" autoAdjust="0"/>
    <p:restoredTop sz="94728" autoAdjust="0"/>
  </p:normalViewPr>
  <p:slideViewPr>
    <p:cSldViewPr snapToGrid="0">
      <p:cViewPr varScale="1">
        <p:scale>
          <a:sx n="110" d="100"/>
          <a:sy n="110" d="100"/>
        </p:scale>
        <p:origin x="5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9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FE85-D786-9446-8ED8-75146C7F1356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D9340-BCA3-2140-A15A-3919595C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23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DC5DD-ED70-43F8-9637-C80A510529D1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E3905-5C5A-44DB-97E3-E24F02CCB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4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0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3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9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9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3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62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6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04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09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3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2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32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94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55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07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91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95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60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3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36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91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2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52" y="5913124"/>
            <a:ext cx="1952625" cy="80835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" y="6176963"/>
            <a:ext cx="1987420" cy="34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231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55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62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972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61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731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44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15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87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06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48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52" y="5913124"/>
            <a:ext cx="1952625" cy="8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83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58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755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92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54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78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58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02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7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70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4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51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9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865A-1010-43FA-9E81-B46E236987D0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2A62-E5BB-4118-84AC-040B5E179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0" r:id="rId3"/>
    <p:sldLayoutId id="214748367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267C5-626B-4BCE-B922-0992F912B32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349E-EA41-41B8-8053-BDB4A441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3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924E-A1EC-4181-957A-0F311FDEEF3A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181D-8D5F-425E-A77E-A082CA8D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4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695DB-A7D7-4091-AD66-CDEB7795B1AB}" type="datetimeFigureOut">
              <a:rPr lang="en-GB" smtClean="0"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4402-DE09-4556-818E-8812D8497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5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024141" y="2012212"/>
            <a:ext cx="8008421" cy="25282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How are archival services in Scottish research libraries meeting the challenge of digital </a:t>
            </a:r>
            <a:r>
              <a:rPr lang="en-GB" sz="4400" dirty="0" smtClean="0">
                <a:solidFill>
                  <a:schemeClr val="bg1">
                    <a:lumMod val="50000"/>
                  </a:schemeClr>
                </a:solidFill>
              </a:rPr>
              <a:t>archives?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John MacColl, University Librarian &amp; Director of Library Services, University of St Andrews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Palatino"/>
              </a:rPr>
              <a:t>											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LIBER Forum for Digital Cultural Heritage</a:t>
            </a:r>
          </a:p>
          <a:p>
            <a:pPr marL="0" indent="0" algn="r">
              <a:buNone/>
            </a:pP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Patras, 5 July 2017</a:t>
            </a:r>
            <a:endParaRPr lang="en-GB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7"/>
          <a:stretch/>
        </p:blipFill>
        <p:spPr>
          <a:xfrm>
            <a:off x="2" y="0"/>
            <a:ext cx="9143999" cy="15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Who is doing what?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96625"/>
            <a:ext cx="1051718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0" y="1373188"/>
            <a:ext cx="11252200" cy="442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67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38200" y="1537387"/>
            <a:ext cx="6767411" cy="748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0070C0"/>
                </a:solidFill>
              </a:rPr>
              <a:t>Digital Preservation Coalition (University of Glasgow</a:t>
            </a:r>
            <a:r>
              <a:rPr lang="en-GB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GB" sz="267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258" y="275760"/>
            <a:ext cx="3661829" cy="34926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801" y="1028657"/>
            <a:ext cx="4283599" cy="27486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34" y="1684424"/>
            <a:ext cx="4257675" cy="40957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1352623" y="6765808"/>
            <a:ext cx="676741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GB" sz="2670" dirty="0">
              <a:solidFill>
                <a:srgbClr val="0070C0"/>
              </a:solidFill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780201" y="4349127"/>
            <a:ext cx="6767411" cy="748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70C0"/>
                </a:solidFill>
              </a:rPr>
              <a:t>National Records of Scotland: digital output of Scottish government</a:t>
            </a:r>
          </a:p>
          <a:p>
            <a:endParaRPr lang="en-GB" sz="2670" dirty="0">
              <a:solidFill>
                <a:srgbClr val="0070C0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838200" y="2642691"/>
            <a:ext cx="6767411" cy="748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70C0"/>
                </a:solidFill>
              </a:rPr>
              <a:t>Ancient university libraries and archives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St Andrews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Glasgow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Aberdeen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Edinburgh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822960" y="2207683"/>
            <a:ext cx="6767411" cy="748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0070C0"/>
                </a:solidFill>
              </a:rPr>
              <a:t>Digital </a:t>
            </a:r>
            <a:r>
              <a:rPr lang="en-GB" sz="2400" dirty="0" smtClean="0">
                <a:solidFill>
                  <a:srgbClr val="0070C0"/>
                </a:solidFill>
              </a:rPr>
              <a:t>Curation Centre (University </a:t>
            </a:r>
            <a:r>
              <a:rPr lang="en-GB" sz="2400" dirty="0" smtClean="0">
                <a:solidFill>
                  <a:srgbClr val="0070C0"/>
                </a:solidFill>
              </a:rPr>
              <a:t>of </a:t>
            </a:r>
            <a:r>
              <a:rPr lang="en-GB" sz="2400" dirty="0" smtClean="0">
                <a:solidFill>
                  <a:srgbClr val="0070C0"/>
                </a:solidFill>
              </a:rPr>
              <a:t>Edinburgh)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GB" sz="2670" dirty="0">
              <a:solidFill>
                <a:srgbClr val="0070C0"/>
              </a:solidFill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768825" y="5024014"/>
            <a:ext cx="6767411" cy="748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70C0"/>
                </a:solidFill>
              </a:rPr>
              <a:t>‘Skills for the Future’ programme (Scottish Council on Archives &amp; The National Archives)</a:t>
            </a:r>
          </a:p>
          <a:p>
            <a:endParaRPr lang="en-GB" sz="2670" dirty="0">
              <a:solidFill>
                <a:srgbClr val="0070C0"/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780201" y="5698901"/>
            <a:ext cx="6767411" cy="748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‘Scotland’s Sounds’ (National Library of Scotland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7870" r="6266"/>
          <a:stretch/>
        </p:blipFill>
        <p:spPr>
          <a:xfrm>
            <a:off x="7817525" y="3441968"/>
            <a:ext cx="4328160" cy="25399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4557" y="3369289"/>
            <a:ext cx="4483612" cy="28144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9062" y="2901256"/>
            <a:ext cx="3832217" cy="39430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12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Who is doing what?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96625"/>
            <a:ext cx="1051718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0" y="1373188"/>
            <a:ext cx="11252200" cy="442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67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0070C0"/>
                </a:solidFill>
              </a:rPr>
              <a:t>Jisc </a:t>
            </a:r>
            <a:r>
              <a:rPr lang="en-GB" sz="2400" dirty="0" smtClean="0">
                <a:solidFill>
                  <a:srgbClr val="0070C0"/>
                </a:solidFill>
              </a:rPr>
              <a:t>Research Data Shared Service project</a:t>
            </a:r>
            <a:endParaRPr lang="en-GB" sz="2400" dirty="0" smtClean="0">
              <a:solidFill>
                <a:srgbClr val="0070C0"/>
              </a:solidFill>
            </a:endParaRPr>
          </a:p>
          <a:p>
            <a:pPr lvl="1"/>
            <a:r>
              <a:rPr lang="en-GB" sz="2000" dirty="0" err="1" smtClean="0">
                <a:solidFill>
                  <a:srgbClr val="0070C0"/>
                </a:solidFill>
              </a:rPr>
              <a:t>Arkivum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</a:rPr>
              <a:t>Archivematica</a:t>
            </a:r>
            <a:r>
              <a:rPr lang="en-GB" sz="2000" dirty="0" smtClean="0">
                <a:solidFill>
                  <a:srgbClr val="0070C0"/>
                </a:solidFill>
              </a:rPr>
              <a:t> – Edinburgh</a:t>
            </a:r>
          </a:p>
          <a:p>
            <a:pPr lvl="1"/>
            <a:r>
              <a:rPr lang="en-GB" sz="2000" dirty="0" err="1" smtClean="0">
                <a:solidFill>
                  <a:srgbClr val="0070C0"/>
                </a:solidFill>
              </a:rPr>
              <a:t>Archivematica</a:t>
            </a:r>
            <a:r>
              <a:rPr lang="en-GB" sz="2000" dirty="0" smtClean="0">
                <a:solidFill>
                  <a:srgbClr val="0070C0"/>
                </a:solidFill>
              </a:rPr>
              <a:t> vs </a:t>
            </a:r>
            <a:r>
              <a:rPr lang="en-GB" sz="2000" dirty="0" err="1" smtClean="0">
                <a:solidFill>
                  <a:srgbClr val="0070C0"/>
                </a:solidFill>
              </a:rPr>
              <a:t>Preservica</a:t>
            </a:r>
            <a:r>
              <a:rPr lang="en-GB" sz="2000" dirty="0" smtClean="0">
                <a:solidFill>
                  <a:srgbClr val="0070C0"/>
                </a:solidFill>
              </a:rPr>
              <a:t> (St Andrews)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GB" sz="267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112" y="993775"/>
            <a:ext cx="4678193" cy="40660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57" y="3263107"/>
            <a:ext cx="5495925" cy="27241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325189" y="4911634"/>
            <a:ext cx="4084320" cy="4267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8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Who is doing what?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9" y="3198004"/>
            <a:ext cx="10517187" cy="120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0" y="1373188"/>
            <a:ext cx="11252200" cy="442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67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719500" y="2670581"/>
            <a:ext cx="6250132" cy="1480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</a:rPr>
              <a:t>Rest </a:t>
            </a:r>
            <a:r>
              <a:rPr lang="en-US" sz="2400" dirty="0" smtClean="0">
                <a:solidFill>
                  <a:srgbClr val="0070C0"/>
                </a:solidFill>
              </a:rPr>
              <a:t>of UK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Parliamentary Archives 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British </a:t>
            </a:r>
            <a:r>
              <a:rPr lang="en-US" sz="2000" dirty="0" smtClean="0">
                <a:solidFill>
                  <a:srgbClr val="0070C0"/>
                </a:solidFill>
              </a:rPr>
              <a:t>Library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Wellcome Library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267" dirty="0" smtClean="0">
                <a:solidFill>
                  <a:srgbClr val="0070C0"/>
                </a:solidFill>
              </a:rPr>
              <a:t/>
            </a:r>
            <a:br>
              <a:rPr lang="en-US" sz="2267" dirty="0" smtClean="0">
                <a:solidFill>
                  <a:srgbClr val="0070C0"/>
                </a:solidFill>
              </a:rPr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853" y="1427605"/>
            <a:ext cx="4629107" cy="16419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675280" y="1603255"/>
            <a:ext cx="6250132" cy="1047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</a:rPr>
              <a:t>DPC digital </a:t>
            </a:r>
            <a:r>
              <a:rPr lang="en-US" sz="2400" dirty="0">
                <a:solidFill>
                  <a:srgbClr val="0070C0"/>
                </a:solidFill>
              </a:rPr>
              <a:t>preservation infrastructure </a:t>
            </a:r>
            <a:r>
              <a:rPr lang="en-US" sz="2400" dirty="0" smtClean="0">
                <a:solidFill>
                  <a:srgbClr val="0070C0"/>
                </a:solidFill>
              </a:rPr>
              <a:t>for Wales</a:t>
            </a:r>
            <a:r>
              <a:rPr lang="en-US" sz="2267" dirty="0" smtClean="0">
                <a:solidFill>
                  <a:srgbClr val="0070C0"/>
                </a:solidFill>
              </a:rPr>
              <a:t/>
            </a:r>
            <a:br>
              <a:rPr lang="en-US" sz="2267" dirty="0" smtClean="0">
                <a:solidFill>
                  <a:srgbClr val="0070C0"/>
                </a:solidFill>
              </a:rPr>
            </a:br>
            <a:endParaRPr lang="en-GB" dirty="0"/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770300" y="4406537"/>
            <a:ext cx="6250132" cy="12598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</a:rPr>
              <a:t>St Andrews (for example)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Literary archives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University Principal papers (‘muniments’)</a:t>
            </a:r>
            <a:r>
              <a:rPr lang="en-US" sz="2267" dirty="0" smtClean="0">
                <a:solidFill>
                  <a:srgbClr val="0070C0"/>
                </a:solidFill>
              </a:rPr>
              <a:t/>
            </a:r>
            <a:br>
              <a:rPr lang="en-US" sz="2267" dirty="0" smtClean="0">
                <a:solidFill>
                  <a:srgbClr val="0070C0"/>
                </a:solidFill>
              </a:rPr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232" y="2437473"/>
            <a:ext cx="4710901" cy="27295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232" y="3212859"/>
            <a:ext cx="4966567" cy="29592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50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9788" y="219430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Poets at St Andrews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96625"/>
            <a:ext cx="1051718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0" y="1373188"/>
            <a:ext cx="11252200" cy="442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67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343297" y="565739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AutoShape 2" descr="Image result for douglas dunn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395" y="1672768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183" y="1548943"/>
            <a:ext cx="1285875" cy="1771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7075" y="340070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Douglas Dunn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1359" y="3489378"/>
            <a:ext cx="144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Don Paterson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690" y="1409138"/>
            <a:ext cx="3791374" cy="38587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749" y="3950133"/>
            <a:ext cx="2340012" cy="15271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321" y="3603931"/>
            <a:ext cx="4848771" cy="31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Issues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96625"/>
            <a:ext cx="1051718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0" y="1373188"/>
            <a:ext cx="11252200" cy="442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67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38200" y="1825625"/>
            <a:ext cx="7469777" cy="24067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70C0"/>
                </a:solidFill>
              </a:rPr>
              <a:t>Literary archives in digital form: problem of valuation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What is the ‘professional </a:t>
            </a:r>
            <a:r>
              <a:rPr lang="en-GB" sz="2400" dirty="0">
                <a:solidFill>
                  <a:srgbClr val="0070C0"/>
                </a:solidFill>
              </a:rPr>
              <a:t>home’ of the digital </a:t>
            </a:r>
            <a:r>
              <a:rPr lang="en-GB" sz="2400" dirty="0" smtClean="0">
                <a:solidFill>
                  <a:srgbClr val="0070C0"/>
                </a:solidFill>
              </a:rPr>
              <a:t>archivist?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A</a:t>
            </a:r>
            <a:r>
              <a:rPr lang="en-GB" sz="2000" dirty="0" smtClean="0">
                <a:solidFill>
                  <a:srgbClr val="0070C0"/>
                </a:solidFill>
              </a:rPr>
              <a:t>rchives </a:t>
            </a:r>
            <a:r>
              <a:rPr lang="en-GB" sz="2000" dirty="0">
                <a:solidFill>
                  <a:srgbClr val="0070C0"/>
                </a:solidFill>
              </a:rPr>
              <a:t>associations? </a:t>
            </a:r>
            <a:endParaRPr lang="en-GB" sz="2000" dirty="0" smtClean="0">
              <a:solidFill>
                <a:srgbClr val="0070C0"/>
              </a:solidFill>
            </a:endParaRP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D</a:t>
            </a:r>
            <a:r>
              <a:rPr lang="en-GB" sz="2000" dirty="0" smtClean="0">
                <a:solidFill>
                  <a:srgbClr val="0070C0"/>
                </a:solidFill>
              </a:rPr>
              <a:t>igital humanities</a:t>
            </a:r>
            <a:r>
              <a:rPr lang="en-GB" sz="2000" dirty="0">
                <a:solidFill>
                  <a:srgbClr val="0070C0"/>
                </a:solidFill>
              </a:rPr>
              <a:t>? </a:t>
            </a:r>
            <a:endParaRPr lang="en-GB" sz="2000" dirty="0" smtClean="0">
              <a:solidFill>
                <a:srgbClr val="0070C0"/>
              </a:solidFill>
            </a:endParaRP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R</a:t>
            </a:r>
            <a:r>
              <a:rPr lang="en-GB" sz="2000" dirty="0" smtClean="0">
                <a:solidFill>
                  <a:srgbClr val="0070C0"/>
                </a:solidFill>
              </a:rPr>
              <a:t>esearch </a:t>
            </a:r>
            <a:r>
              <a:rPr lang="en-GB" sz="2000" dirty="0">
                <a:solidFill>
                  <a:srgbClr val="0070C0"/>
                </a:solidFill>
              </a:rPr>
              <a:t>data </a:t>
            </a:r>
            <a:r>
              <a:rPr lang="en-GB" sz="2000" dirty="0" smtClean="0">
                <a:solidFill>
                  <a:srgbClr val="0070C0"/>
                </a:solidFill>
              </a:rPr>
              <a:t>management? 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Digital </a:t>
            </a:r>
            <a:r>
              <a:rPr lang="en-GB" sz="2000" dirty="0">
                <a:solidFill>
                  <a:srgbClr val="0070C0"/>
                </a:solidFill>
              </a:rPr>
              <a:t>preservation community</a:t>
            </a:r>
            <a:r>
              <a:rPr lang="en-GB" sz="2000" dirty="0" smtClean="0">
                <a:solidFill>
                  <a:srgbClr val="0070C0"/>
                </a:solidFill>
              </a:rPr>
              <a:t>?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912" y="1719692"/>
            <a:ext cx="3853118" cy="2875461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838199" y="4108814"/>
            <a:ext cx="746977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</a:rPr>
              <a:t>Can </a:t>
            </a:r>
            <a:r>
              <a:rPr lang="en-US" sz="2400" dirty="0" smtClean="0">
                <a:solidFill>
                  <a:srgbClr val="0070C0"/>
                </a:solidFill>
              </a:rPr>
              <a:t>be more difficult to select files to make available from a digital archive (eg email): ‘embargo the whole deposit</a:t>
            </a:r>
            <a:r>
              <a:rPr lang="en-US" sz="2400" dirty="0" smtClean="0">
                <a:solidFill>
                  <a:srgbClr val="0070C0"/>
                </a:solidFill>
              </a:rPr>
              <a:t>’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Significance assessment: RLUK; UNESCO/PERSIST Guidelines for the selection of digital heritage for long-term preservation</a:t>
            </a:r>
          </a:p>
        </p:txBody>
      </p:sp>
    </p:spTree>
    <p:extLst>
      <p:ext uri="{BB962C8B-B14F-4D97-AF65-F5344CB8AC3E}">
        <p14:creationId xmlns:p14="http://schemas.microsoft.com/office/powerpoint/2010/main" val="33513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Issues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96625"/>
            <a:ext cx="1051718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0" y="1373188"/>
            <a:ext cx="11252200" cy="442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67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38200" y="1825625"/>
            <a:ext cx="6851469" cy="9959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</a:rPr>
              <a:t>Archiving the digital environment (eg Emory </a:t>
            </a:r>
            <a:r>
              <a:rPr lang="en-US" sz="2400" dirty="0">
                <a:solidFill>
                  <a:srgbClr val="0070C0"/>
                </a:solidFill>
              </a:rPr>
              <a:t>emulated </a:t>
            </a:r>
            <a:r>
              <a:rPr lang="en-US" sz="2400" dirty="0" smtClean="0">
                <a:solidFill>
                  <a:srgbClr val="0070C0"/>
                </a:solidFill>
              </a:rPr>
              <a:t>Rushdie’s </a:t>
            </a:r>
            <a:r>
              <a:rPr lang="en-US" sz="2400" dirty="0">
                <a:solidFill>
                  <a:srgbClr val="0070C0"/>
                </a:solidFill>
              </a:rPr>
              <a:t>own </a:t>
            </a:r>
            <a:r>
              <a:rPr lang="en-US" sz="2400" dirty="0" smtClean="0">
                <a:solidFill>
                  <a:srgbClr val="0070C0"/>
                </a:solidFill>
              </a:rPr>
              <a:t>computer)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69" y="818590"/>
            <a:ext cx="4095000" cy="2322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669" y="3275855"/>
            <a:ext cx="2247900" cy="3143250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838200" y="2582041"/>
            <a:ext cx="685146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</a:rPr>
              <a:t>Robust </a:t>
            </a:r>
            <a:r>
              <a:rPr lang="en-US" sz="2400" dirty="0">
                <a:solidFill>
                  <a:srgbClr val="0070C0"/>
                </a:solidFill>
              </a:rPr>
              <a:t>contracts needed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Authors selling to highest bidders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Getting </a:t>
            </a:r>
            <a:r>
              <a:rPr lang="en-US" sz="2400" dirty="0">
                <a:solidFill>
                  <a:srgbClr val="0070C0"/>
                </a:solidFill>
              </a:rPr>
              <a:t>archivists with the right skills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Young archivists turning their back on the digital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Less hybridity now than 10 years ago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57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67" y="25823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6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66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6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6600" dirty="0" smtClean="0">
                <a:solidFill>
                  <a:schemeClr val="bg1">
                    <a:lumMod val="50000"/>
                  </a:schemeClr>
                </a:solidFill>
              </a:rPr>
              <a:t>Thank </a:t>
            </a:r>
            <a:r>
              <a:rPr lang="en-GB" sz="6600" dirty="0">
                <a:solidFill>
                  <a:schemeClr val="bg1">
                    <a:lumMod val="50000"/>
                  </a:schemeClr>
                </a:solidFill>
              </a:rPr>
              <a:t>you!</a:t>
            </a:r>
            <a:br>
              <a:rPr lang="en-GB" sz="6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6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66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7102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Palatino</vt:lpstr>
      <vt:lpstr>Arial</vt:lpstr>
      <vt:lpstr>Calibri</vt:lpstr>
      <vt:lpstr>Calibri Light</vt:lpstr>
      <vt:lpstr>Office Theme</vt:lpstr>
      <vt:lpstr>1_Custom Design</vt:lpstr>
      <vt:lpstr>2_Custom Design</vt:lpstr>
      <vt:lpstr>Custom Design</vt:lpstr>
      <vt:lpstr>PowerPoint Presentation</vt:lpstr>
      <vt:lpstr>Who is doing what?</vt:lpstr>
      <vt:lpstr>Who is doing what?</vt:lpstr>
      <vt:lpstr>Who is doing what?</vt:lpstr>
      <vt:lpstr>Poets at St Andrews</vt:lpstr>
      <vt:lpstr>Issues</vt:lpstr>
      <vt:lpstr>Issues</vt:lpstr>
      <vt:lpstr>  Thank you!  </vt:lpstr>
    </vt:vector>
  </TitlesOfParts>
  <Company>University of St Andrews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MacColl</dc:creator>
  <cp:lastModifiedBy>John MacColl</cp:lastModifiedBy>
  <cp:revision>223</cp:revision>
  <dcterms:created xsi:type="dcterms:W3CDTF">2016-09-22T14:40:23Z</dcterms:created>
  <dcterms:modified xsi:type="dcterms:W3CDTF">2017-06-30T15:15:26Z</dcterms:modified>
</cp:coreProperties>
</file>