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8" r:id="rId1"/>
    <p:sldMasterId id="2147483733" r:id="rId2"/>
    <p:sldMasterId id="2147483738" r:id="rId3"/>
  </p:sldMasterIdLst>
  <p:notesMasterIdLst>
    <p:notesMasterId r:id="rId28"/>
  </p:notesMasterIdLst>
  <p:handoutMasterIdLst>
    <p:handoutMasterId r:id="rId29"/>
  </p:handoutMasterIdLst>
  <p:sldIdLst>
    <p:sldId id="264" r:id="rId4"/>
    <p:sldId id="319" r:id="rId5"/>
    <p:sldId id="271" r:id="rId6"/>
    <p:sldId id="314" r:id="rId7"/>
    <p:sldId id="272" r:id="rId8"/>
    <p:sldId id="313" r:id="rId9"/>
    <p:sldId id="274" r:id="rId10"/>
    <p:sldId id="316" r:id="rId11"/>
    <p:sldId id="311" r:id="rId12"/>
    <p:sldId id="337" r:id="rId13"/>
    <p:sldId id="325" r:id="rId14"/>
    <p:sldId id="335" r:id="rId15"/>
    <p:sldId id="336" r:id="rId16"/>
    <p:sldId id="326" r:id="rId17"/>
    <p:sldId id="327" r:id="rId18"/>
    <p:sldId id="331" r:id="rId19"/>
    <p:sldId id="332" r:id="rId20"/>
    <p:sldId id="328" r:id="rId21"/>
    <p:sldId id="329" r:id="rId22"/>
    <p:sldId id="330" r:id="rId23"/>
    <p:sldId id="333" r:id="rId24"/>
    <p:sldId id="334" r:id="rId25"/>
    <p:sldId id="323" r:id="rId26"/>
    <p:sldId id="324" r:id="rId27"/>
  </p:sldIdLst>
  <p:sldSz cx="9144000" cy="6858000" type="screen4x3"/>
  <p:notesSz cx="6797675" cy="9926638"/>
  <p:defaultTextStyle>
    <a:defPPr>
      <a:defRPr lang="en-US"/>
    </a:defPPr>
    <a:lvl1pPr algn="l" defTabSz="383911" rtl="0" fontAlgn="base">
      <a:spcBef>
        <a:spcPct val="0"/>
      </a:spcBef>
      <a:spcAft>
        <a:spcPct val="0"/>
      </a:spcAft>
      <a:defRPr sz="18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383911" algn="l" defTabSz="383911" rtl="0" fontAlgn="base">
      <a:spcBef>
        <a:spcPct val="0"/>
      </a:spcBef>
      <a:spcAft>
        <a:spcPct val="0"/>
      </a:spcAft>
      <a:defRPr sz="18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767822" algn="l" defTabSz="383911" rtl="0" fontAlgn="base">
      <a:spcBef>
        <a:spcPct val="0"/>
      </a:spcBef>
      <a:spcAft>
        <a:spcPct val="0"/>
      </a:spcAft>
      <a:defRPr sz="18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151733" algn="l" defTabSz="383911" rtl="0" fontAlgn="base">
      <a:spcBef>
        <a:spcPct val="0"/>
      </a:spcBef>
      <a:spcAft>
        <a:spcPct val="0"/>
      </a:spcAft>
      <a:defRPr sz="18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535643" algn="l" defTabSz="383911" rtl="0" fontAlgn="base">
      <a:spcBef>
        <a:spcPct val="0"/>
      </a:spcBef>
      <a:spcAft>
        <a:spcPct val="0"/>
      </a:spcAft>
      <a:defRPr sz="18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1919554" algn="l" defTabSz="767822" rtl="0" eaLnBrk="1" latinLnBrk="0" hangingPunct="1">
      <a:defRPr sz="18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303465" algn="l" defTabSz="767822" rtl="0" eaLnBrk="1" latinLnBrk="0" hangingPunct="1">
      <a:defRPr sz="18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2687376" algn="l" defTabSz="767822" rtl="0" eaLnBrk="1" latinLnBrk="0" hangingPunct="1">
      <a:defRPr sz="18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071287" algn="l" defTabSz="767822" rtl="0" eaLnBrk="1" latinLnBrk="0" hangingPunct="1">
      <a:defRPr sz="18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9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E1058C"/>
    <a:srgbClr val="41AD49"/>
    <a:srgbClr val="FAA61A"/>
    <a:srgbClr val="803F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64416" autoAdjust="0"/>
  </p:normalViewPr>
  <p:slideViewPr>
    <p:cSldViewPr snapToGrid="0" snapToObjects="1">
      <p:cViewPr varScale="1">
        <p:scale>
          <a:sx n="69" d="100"/>
          <a:sy n="69" d="100"/>
        </p:scale>
        <p:origin x="1194" y="60"/>
      </p:cViewPr>
      <p:guideLst>
        <p:guide orient="horz" pos="2179"/>
        <p:guide pos="2880"/>
      </p:guideLst>
    </p:cSldViewPr>
  </p:slideViewPr>
  <p:outlineViewPr>
    <p:cViewPr>
      <p:scale>
        <a:sx n="33" d="100"/>
        <a:sy n="33" d="100"/>
      </p:scale>
      <p:origin x="0" y="-598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5" d="100"/>
          <a:sy n="75" d="100"/>
        </p:scale>
        <p:origin x="2184" y="8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CB496E0-478B-4050-BB43-86A94B64383C}" type="datetime1">
              <a:rPr lang="en-US"/>
              <a:pPr/>
              <a:t>8/14/2018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99EBA42-1651-40BE-AF49-D89F8ECBFC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86261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7186BF0-A929-4212-84F1-8321390E69EF}" type="datetime1">
              <a:rPr lang="en-US"/>
              <a:pPr/>
              <a:t>8/14/2018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3076575" cy="23066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3353102"/>
            <a:ext cx="5438140" cy="573346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B2957B2-7D4B-489E-AFAD-4F02518986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8371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383911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Geneva" charset="0"/>
      </a:defRPr>
    </a:lvl1pPr>
    <a:lvl2pPr marL="383911" algn="l" defTabSz="383911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2pPr>
    <a:lvl3pPr marL="767822" algn="l" defTabSz="383911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3pPr>
    <a:lvl4pPr marL="1151733" algn="l" defTabSz="383911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4pPr>
    <a:lvl5pPr marL="1535643" algn="l" defTabSz="383911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5pPr>
    <a:lvl6pPr marL="1919554" algn="l" defTabSz="38391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303465" algn="l" defTabSz="38391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687376" algn="l" defTabSz="38391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071287" algn="l" defTabSz="38391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51275" y="315913"/>
            <a:ext cx="2327275" cy="17462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768" y="1759769"/>
            <a:ext cx="5438140" cy="7743170"/>
          </a:xfrm>
        </p:spPr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957B2-7D4B-489E-AFAD-4F025189866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0818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957B2-7D4B-489E-AFAD-4F025189866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7549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957B2-7D4B-489E-AFAD-4F025189866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4523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957B2-7D4B-489E-AFAD-4F025189866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778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957B2-7D4B-489E-AFAD-4F025189866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495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957B2-7D4B-489E-AFAD-4F025189866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2509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957B2-7D4B-489E-AFAD-4F0251898665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7116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957B2-7D4B-489E-AFAD-4F025189866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7479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957B2-7D4B-489E-AFAD-4F0251898665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7476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baseline="0" dirty="0" smtClean="0"/>
          </a:p>
          <a:p>
            <a:pPr marL="228600" indent="-228600">
              <a:buAutoNum type="arabicPeriod"/>
            </a:pPr>
            <a:endParaRPr lang="en-GB" baseline="0" dirty="0" smtClean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957B2-7D4B-489E-AFAD-4F0251898665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3215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baseline="0" dirty="0" smtClean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957B2-7D4B-489E-AFAD-4F0251898665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411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94150" y="407988"/>
            <a:ext cx="2312988" cy="1736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768" y="2462888"/>
            <a:ext cx="5438140" cy="6623675"/>
          </a:xfrm>
        </p:spPr>
        <p:txBody>
          <a:bodyPr>
            <a:normAutofit/>
          </a:bodyPr>
          <a:lstStyle/>
          <a:p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957B2-7D4B-489E-AFAD-4F025189866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7476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Geneva" charset="0"/>
              </a:rPr>
              <a:t> </a:t>
            </a:r>
          </a:p>
          <a:p>
            <a:pPr marL="0" indent="0">
              <a:buNone/>
            </a:pPr>
            <a:endParaRPr lang="en-GB" baseline="0" dirty="0" smtClean="0"/>
          </a:p>
          <a:p>
            <a:pPr marL="0" indent="0">
              <a:buNone/>
            </a:pPr>
            <a:endParaRPr lang="en-GB" baseline="0" dirty="0" smtClean="0"/>
          </a:p>
          <a:p>
            <a:pPr marL="228600" indent="-228600">
              <a:buAutoNum type="arabicPeriod"/>
            </a:pPr>
            <a:endParaRPr lang="en-GB" baseline="0" dirty="0" smtClean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957B2-7D4B-489E-AFAD-4F0251898665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5150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baseline="0" dirty="0" smtClean="0"/>
          </a:p>
          <a:p>
            <a:pPr marL="228600" indent="-228600">
              <a:buAutoNum type="arabicPeriod"/>
            </a:pPr>
            <a:endParaRPr lang="en-GB" baseline="0" dirty="0" smtClean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957B2-7D4B-489E-AFAD-4F0251898665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6189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957B2-7D4B-489E-AFAD-4F0251898665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111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21075" y="554038"/>
            <a:ext cx="2130425" cy="15986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768" y="2152307"/>
            <a:ext cx="5438140" cy="6934257"/>
          </a:xfrm>
        </p:spPr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957B2-7D4B-489E-AFAD-4F0251898665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6466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9688" y="592138"/>
            <a:ext cx="2032000" cy="1524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957B2-7D4B-489E-AFAD-4F0251898665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07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13125" y="744538"/>
            <a:ext cx="2386013" cy="1789112"/>
          </a:xfrm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55979" y="3507750"/>
            <a:ext cx="5062852" cy="567473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endParaRPr lang="en-GB" altLang="en-US" b="0" baseline="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957B2-7D4B-489E-AFAD-4F0251898665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62300" y="744538"/>
            <a:ext cx="2527300" cy="1895475"/>
          </a:xfrm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endParaRPr lang="en-GB" altLang="en-US" b="0" baseline="0" dirty="0" smtClean="0">
              <a:sym typeface="Wingdings" pitchFamily="2" charset="2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957B2-7D4B-489E-AFAD-4F0251898665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48163" y="215900"/>
            <a:ext cx="1900237" cy="1423988"/>
          </a:xfrm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4564" y="727284"/>
            <a:ext cx="6214187" cy="865742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endParaRPr lang="en-GB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957B2-7D4B-489E-AFAD-4F0251898665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03625" y="446088"/>
            <a:ext cx="2514600" cy="1885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957B2-7D4B-489E-AFAD-4F025189866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2161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44888" y="744538"/>
            <a:ext cx="2335212" cy="1751012"/>
          </a:xfrm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768" y="2985318"/>
            <a:ext cx="5438140" cy="610124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endParaRPr lang="en-GB" altLang="en-US" sz="1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957B2-7D4B-489E-AFAD-4F0251898665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657600" y="744538"/>
            <a:ext cx="2222500" cy="16668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0" y="2873370"/>
            <a:ext cx="5438775" cy="63088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/>
          </a:bodyPr>
          <a:lstStyle/>
          <a:p>
            <a:pPr marL="0" marR="0" indent="0" algn="l" defTabSz="383911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b="0" baseline="0" dirty="0" smtClean="0"/>
          </a:p>
          <a:p>
            <a:endParaRPr lang="en-GB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957B2-7D4B-489E-AFAD-4F0251898665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94150" y="557213"/>
            <a:ext cx="2070100" cy="15541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768" y="2111466"/>
            <a:ext cx="5438140" cy="6975097"/>
          </a:xfrm>
        </p:spPr>
        <p:txBody>
          <a:bodyPr>
            <a:normAutofit/>
          </a:bodyPr>
          <a:lstStyle/>
          <a:p>
            <a:pPr marL="0" marR="0" indent="0" algn="l" defTabSz="383911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957B2-7D4B-489E-AFAD-4F025189866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127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LMARK_4 COL_BLRED_18mm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885" y="152365"/>
            <a:ext cx="404707" cy="1050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BLMARK_4 COL_BLRED_18mm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885" y="152365"/>
            <a:ext cx="404707" cy="1050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Logo Cro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6"/>
          <a:stretch>
            <a:fillRect/>
          </a:stretch>
        </p:blipFill>
        <p:spPr bwMode="auto">
          <a:xfrm>
            <a:off x="6619342" y="1"/>
            <a:ext cx="2524658" cy="6359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216" y="2129932"/>
            <a:ext cx="5827782" cy="1469685"/>
          </a:xfrm>
        </p:spPr>
        <p:txBody>
          <a:bodyPr anchor="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4216" y="3885300"/>
            <a:ext cx="5313566" cy="175219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accent2"/>
                </a:solidFill>
              </a:defRPr>
            </a:lvl1pPr>
            <a:lvl2pPr marL="3839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67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51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356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195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3034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87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71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738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ABF76C-356D-44F7-8FAF-37F76BA4482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217035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Aqua: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7980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LMARK_4 COL_BLRED_18mm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885" y="152365"/>
            <a:ext cx="404707" cy="1050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BLMARK_4 COL_BLRED_18mm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885" y="152365"/>
            <a:ext cx="404707" cy="1050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Logo Cro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6"/>
          <a:stretch>
            <a:fillRect/>
          </a:stretch>
        </p:blipFill>
        <p:spPr bwMode="auto">
          <a:xfrm>
            <a:off x="6619342" y="1"/>
            <a:ext cx="2524658" cy="6359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216" y="2129932"/>
            <a:ext cx="5827782" cy="1469685"/>
          </a:xfrm>
        </p:spPr>
        <p:txBody>
          <a:bodyPr anchor="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4216" y="3885300"/>
            <a:ext cx="5313566" cy="175219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accent2"/>
                </a:solidFill>
              </a:defRPr>
            </a:lvl1pPr>
            <a:lvl2pPr marL="3839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67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51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356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195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3034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87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71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881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6264413"/>
            <a:ext cx="9144000" cy="593588"/>
          </a:xfrm>
          <a:prstGeom prst="rect">
            <a:avLst/>
          </a:prstGeom>
          <a:solidFill>
            <a:schemeClr val="accent1">
              <a:alpha val="50195"/>
            </a:schemeClr>
          </a:solidFill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2" rIns="91425" bIns="45712" anchor="ctr"/>
          <a:lstStyle/>
          <a:p>
            <a:pPr algn="ctr" defTabSz="457228"/>
            <a:endParaRPr lang="en-GB">
              <a:solidFill>
                <a:srgbClr val="959595"/>
              </a:solidFill>
              <a:latin typeface="Calibri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57081" y="6402493"/>
            <a:ext cx="2134235" cy="30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2" rIns="91425" bIns="45712">
            <a:spAutoFit/>
          </a:bodyPr>
          <a:lstStyle>
            <a:lvl1pPr defTabSz="544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45165963" indent="-44621450" defTabSz="544513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marL="42265600" indent="-40632063" defTabSz="544513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marL="42810113" indent="-40632063" defTabSz="544513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3267313" indent="-40632063" defTabSz="544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43724513" indent="-40632063" defTabSz="544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44181713" indent="-40632063" defTabSz="544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44638913" indent="-40632063" defTabSz="544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en-US" sz="1400" smtClean="0">
                <a:solidFill>
                  <a:srgbClr val="414141"/>
                </a:solidFill>
              </a:rPr>
              <a:t>www.bl.uk</a:t>
            </a:r>
          </a:p>
        </p:txBody>
      </p:sp>
      <p:pic>
        <p:nvPicPr>
          <p:cNvPr id="6" name="Picture 3" descr="BLMARK_4 COL_BLRED_18mm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885" y="152365"/>
            <a:ext cx="404707" cy="1050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BLMARK_4 COL_BLRED_18mm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885" y="152365"/>
            <a:ext cx="404707" cy="1050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8"/>
          <p:cNvSpPr>
            <a:spLocks noGrp="1"/>
          </p:cNvSpPr>
          <p:nvPr>
            <p:ph idx="1"/>
          </p:nvPr>
        </p:nvSpPr>
        <p:spPr bwMode="auto">
          <a:xfrm>
            <a:off x="342811" y="1599830"/>
            <a:ext cx="6170593" cy="4524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782" tIns="38391" rIns="76782" bIns="38391"/>
          <a:lstStyle>
            <a:lvl1pPr>
              <a:defRPr sz="18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fld id="{E03ED3DC-378C-4D78-A54F-5AC8AD2F52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44857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6264413"/>
            <a:ext cx="9144000" cy="593588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2" rIns="91425" bIns="45712" anchor="ctr"/>
          <a:lstStyle/>
          <a:p>
            <a:pPr algn="ctr" defTabSz="457228"/>
            <a:endParaRPr lang="en-GB">
              <a:solidFill>
                <a:srgbClr val="959595"/>
              </a:solidFill>
              <a:latin typeface="Calibri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57081" y="6402493"/>
            <a:ext cx="2134235" cy="27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2" rIns="91425" bIns="45712">
            <a:spAutoFit/>
          </a:bodyPr>
          <a:lstStyle>
            <a:lvl1pPr defTabSz="544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45165963" indent="-44621450" defTabSz="544513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marL="42265600" indent="-40632063" defTabSz="544513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marL="42810113" indent="-40632063" defTabSz="544513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3267313" indent="-40632063" defTabSz="544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43724513" indent="-40632063" defTabSz="544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44181713" indent="-40632063" defTabSz="544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44638913" indent="-40632063" defTabSz="544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en-US" sz="1200" smtClean="0">
                <a:solidFill>
                  <a:srgbClr val="414141"/>
                </a:solidFill>
              </a:rPr>
              <a:t>www.bl.uk</a:t>
            </a:r>
          </a:p>
        </p:txBody>
      </p:sp>
      <p:pic>
        <p:nvPicPr>
          <p:cNvPr id="6" name="Picture 3" descr="BLMARK_4 COL_BLRED_18mm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885" y="152365"/>
            <a:ext cx="404707" cy="1050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BLMARK_4 COL_BLRED_18mm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885" y="152365"/>
            <a:ext cx="404707" cy="1050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8"/>
          <p:cNvSpPr>
            <a:spLocks noGrp="1"/>
          </p:cNvSpPr>
          <p:nvPr>
            <p:ph idx="1"/>
          </p:nvPr>
        </p:nvSpPr>
        <p:spPr bwMode="auto">
          <a:xfrm>
            <a:off x="342811" y="1599830"/>
            <a:ext cx="6170593" cy="4524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782" tIns="38391" rIns="76782" bIns="38391"/>
          <a:lstStyle>
            <a:lvl1pPr marL="154631" marR="0" indent="-154631" algn="l" defTabSz="38391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8"/>
              </a:spcAft>
              <a:buClr>
                <a:schemeClr val="accent2"/>
              </a:buClr>
              <a:buSzTx/>
              <a:buFont typeface="Arial"/>
              <a:buChar char="•"/>
              <a:tabLst/>
              <a:defRPr sz="1800" baseline="0">
                <a:solidFill>
                  <a:schemeClr val="tx1"/>
                </a:solidFill>
              </a:defRPr>
            </a:lvl1pPr>
            <a:lvl2pPr marL="301263" indent="-146633">
              <a:buClr>
                <a:schemeClr val="bg1"/>
              </a:buClr>
              <a:buFont typeface="Arial"/>
              <a:buChar char="•"/>
              <a:defRPr sz="1800"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03ED3DC-378C-4D78-A54F-5AC8AD2F52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66566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264413"/>
            <a:ext cx="9144000" cy="593588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2" rIns="91425" bIns="45712" anchor="ctr"/>
          <a:lstStyle/>
          <a:p>
            <a:pPr algn="ctr" defTabSz="457228"/>
            <a:endParaRPr lang="en-GB">
              <a:solidFill>
                <a:srgbClr val="959595"/>
              </a:solidFill>
              <a:latin typeface="Calibri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57081" y="6402493"/>
            <a:ext cx="2134235" cy="27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2" rIns="91425" bIns="45712">
            <a:spAutoFit/>
          </a:bodyPr>
          <a:lstStyle>
            <a:lvl1pPr defTabSz="544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45165963" indent="-44621450" defTabSz="544513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marL="42265600" indent="-40632063" defTabSz="544513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marL="42810113" indent="-40632063" defTabSz="544513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3267313" indent="-40632063" defTabSz="544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43724513" indent="-40632063" defTabSz="544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44181713" indent="-40632063" defTabSz="544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44638913" indent="-40632063" defTabSz="544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en-US" sz="1200" smtClean="0">
                <a:solidFill>
                  <a:srgbClr val="414141"/>
                </a:solidFill>
              </a:rPr>
              <a:t>www.bl.uk</a:t>
            </a:r>
          </a:p>
        </p:txBody>
      </p:sp>
      <p:pic>
        <p:nvPicPr>
          <p:cNvPr id="7" name="Picture 3" descr="BLMARK_4 COL_BLRED_18mm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885" y="152365"/>
            <a:ext cx="404707" cy="1050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BLMARK_4 COL_BLRED_18mm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885" y="152365"/>
            <a:ext cx="404707" cy="1050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811" y="1599830"/>
            <a:ext cx="3028161" cy="452491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5243" y="1599830"/>
            <a:ext cx="3028161" cy="4524915"/>
          </a:xfrm>
          <a:prstGeom prst="rect">
            <a:avLst/>
          </a:prstGeom>
        </p:spPr>
        <p:txBody>
          <a:bodyPr/>
          <a:lstStyle>
            <a:lvl1pPr>
              <a:buNone/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03ED3DC-378C-4D78-A54F-5AC8AD2F52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0934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6264413"/>
            <a:ext cx="9144000" cy="593588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2" rIns="91425" bIns="45712" anchor="ctr"/>
          <a:lstStyle/>
          <a:p>
            <a:pPr algn="ctr" defTabSz="457228"/>
            <a:endParaRPr lang="en-GB">
              <a:solidFill>
                <a:srgbClr val="959595"/>
              </a:solidFill>
              <a:latin typeface="Calibri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57081" y="6402493"/>
            <a:ext cx="2134235" cy="30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2" rIns="91425" bIns="45712">
            <a:spAutoFit/>
          </a:bodyPr>
          <a:lstStyle>
            <a:lvl1pPr defTabSz="544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45165963" indent="-44621450" defTabSz="544513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marL="42265600" indent="-40632063" defTabSz="544513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marL="42810113" indent="-40632063" defTabSz="544513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3267313" indent="-40632063" defTabSz="544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43724513" indent="-40632063" defTabSz="544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44181713" indent="-40632063" defTabSz="544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44638913" indent="-40632063" defTabSz="544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en-US" sz="1400" smtClean="0">
                <a:solidFill>
                  <a:srgbClr val="414141"/>
                </a:solidFill>
              </a:rPr>
              <a:t>www.bl.uk</a:t>
            </a:r>
          </a:p>
        </p:txBody>
      </p:sp>
      <p:pic>
        <p:nvPicPr>
          <p:cNvPr id="6" name="Picture 3" descr="BLMARK_4 COL_BLRED_18mm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885" y="152365"/>
            <a:ext cx="404707" cy="1050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BLMARK_4 COL_BLRED_18mm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885" y="152365"/>
            <a:ext cx="404707" cy="1050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8"/>
          <p:cNvSpPr>
            <a:spLocks noGrp="1"/>
          </p:cNvSpPr>
          <p:nvPr>
            <p:ph idx="1"/>
          </p:nvPr>
        </p:nvSpPr>
        <p:spPr bwMode="auto">
          <a:xfrm>
            <a:off x="342811" y="1599830"/>
            <a:ext cx="6170593" cy="4524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782" tIns="38391" rIns="76782" bIns="38391"/>
          <a:lstStyle>
            <a:lvl1pPr>
              <a:defRPr sz="18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fld id="{E03ED3DC-378C-4D78-A54F-5AC8AD2F52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1403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6264413"/>
            <a:ext cx="9144000" cy="593588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2" rIns="91425" bIns="45712" anchor="ctr"/>
          <a:lstStyle/>
          <a:p>
            <a:pPr algn="ctr" defTabSz="457228"/>
            <a:endParaRPr lang="en-GB">
              <a:solidFill>
                <a:srgbClr val="959595"/>
              </a:solidFill>
              <a:latin typeface="Calibri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57081" y="6402493"/>
            <a:ext cx="2134235" cy="27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2" rIns="91425" bIns="45712">
            <a:spAutoFit/>
          </a:bodyPr>
          <a:lstStyle>
            <a:lvl1pPr defTabSz="544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45165963" indent="-44621450" defTabSz="544513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marL="42265600" indent="-40632063" defTabSz="544513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marL="42810113" indent="-40632063" defTabSz="544513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3267313" indent="-40632063" defTabSz="544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43724513" indent="-40632063" defTabSz="544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44181713" indent="-40632063" defTabSz="544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44638913" indent="-40632063" defTabSz="544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en-US" sz="1200" smtClean="0">
                <a:solidFill>
                  <a:srgbClr val="414141"/>
                </a:solidFill>
              </a:rPr>
              <a:t>www.bl.uk</a:t>
            </a:r>
          </a:p>
        </p:txBody>
      </p:sp>
      <p:pic>
        <p:nvPicPr>
          <p:cNvPr id="6" name="Picture 3" descr="BLMARK_4 COL_BLRED_18mm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885" y="152365"/>
            <a:ext cx="404707" cy="1050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BLMARK_4 COL_BLRED_18mm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885" y="152365"/>
            <a:ext cx="404707" cy="1050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8"/>
          <p:cNvSpPr>
            <a:spLocks noGrp="1"/>
          </p:cNvSpPr>
          <p:nvPr>
            <p:ph idx="1"/>
          </p:nvPr>
        </p:nvSpPr>
        <p:spPr bwMode="auto">
          <a:xfrm>
            <a:off x="342811" y="1599830"/>
            <a:ext cx="6170593" cy="4524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782" tIns="38391" rIns="76782" bIns="38391"/>
          <a:lstStyle>
            <a:lvl1pPr marL="154631" marR="0" indent="-154631" algn="l" defTabSz="38391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8"/>
              </a:spcAft>
              <a:buClr>
                <a:schemeClr val="accent2"/>
              </a:buClr>
              <a:buSzTx/>
              <a:buFont typeface="Arial"/>
              <a:buChar char="•"/>
              <a:tabLst/>
              <a:defRPr sz="1800" baseline="0">
                <a:solidFill>
                  <a:schemeClr val="tx1"/>
                </a:solidFill>
              </a:defRPr>
            </a:lvl1pPr>
            <a:lvl2pPr marL="301263" indent="-146633">
              <a:buClr>
                <a:schemeClr val="bg1"/>
              </a:buClr>
              <a:buFont typeface="Arial"/>
              <a:buChar char="•"/>
              <a:defRPr sz="1800"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03ED3DC-378C-4D78-A54F-5AC8AD2F52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1630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264413"/>
            <a:ext cx="9144000" cy="593588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2" rIns="91425" bIns="45712" anchor="ctr"/>
          <a:lstStyle/>
          <a:p>
            <a:pPr algn="ctr" defTabSz="457228"/>
            <a:endParaRPr lang="en-GB">
              <a:solidFill>
                <a:srgbClr val="959595"/>
              </a:solidFill>
              <a:latin typeface="Calibri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57081" y="6402493"/>
            <a:ext cx="2134235" cy="27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2" rIns="91425" bIns="45712">
            <a:spAutoFit/>
          </a:bodyPr>
          <a:lstStyle>
            <a:lvl1pPr defTabSz="544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45165963" indent="-44621450" defTabSz="544513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marL="42265600" indent="-40632063" defTabSz="544513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marL="42810113" indent="-40632063" defTabSz="544513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3267313" indent="-40632063" defTabSz="544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43724513" indent="-40632063" defTabSz="544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44181713" indent="-40632063" defTabSz="544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44638913" indent="-40632063" defTabSz="544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en-US" sz="1200" smtClean="0">
                <a:solidFill>
                  <a:srgbClr val="414141"/>
                </a:solidFill>
              </a:rPr>
              <a:t>www.bl.uk</a:t>
            </a:r>
          </a:p>
        </p:txBody>
      </p:sp>
      <p:pic>
        <p:nvPicPr>
          <p:cNvPr id="7" name="Picture 3" descr="BLMARK_4 COL_BLRED_18mm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885" y="152365"/>
            <a:ext cx="404707" cy="1050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BLMARK_4 COL_BLRED_18mm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885" y="152365"/>
            <a:ext cx="404707" cy="1050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811" y="1599830"/>
            <a:ext cx="3028161" cy="452491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5243" y="1599830"/>
            <a:ext cx="3028161" cy="4524915"/>
          </a:xfrm>
          <a:prstGeom prst="rect">
            <a:avLst/>
          </a:prstGeom>
        </p:spPr>
        <p:txBody>
          <a:bodyPr/>
          <a:lstStyle>
            <a:lvl1pPr>
              <a:buNone/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03ED3DC-378C-4D78-A54F-5AC8AD2F52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3115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ABF76C-356D-44F7-8FAF-37F76BA4482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217035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803F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LMARK_4 COL_BLRED_18mm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885" y="152365"/>
            <a:ext cx="404707" cy="1050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BLMARK_4 COL_BLRED_18mm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885" y="152365"/>
            <a:ext cx="404707" cy="1050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Logo Cro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6"/>
          <a:stretch>
            <a:fillRect/>
          </a:stretch>
        </p:blipFill>
        <p:spPr bwMode="auto">
          <a:xfrm>
            <a:off x="6619342" y="1"/>
            <a:ext cx="2524658" cy="6359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216" y="2129932"/>
            <a:ext cx="5827782" cy="1469685"/>
          </a:xfrm>
        </p:spPr>
        <p:txBody>
          <a:bodyPr anchor="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4216" y="3885300"/>
            <a:ext cx="5313566" cy="175219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accent2"/>
                </a:solidFill>
              </a:defRPr>
            </a:lvl1pPr>
            <a:lvl2pPr marL="3839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67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51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356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195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3034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87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71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42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6264413"/>
            <a:ext cx="9144000" cy="593588"/>
          </a:xfrm>
          <a:prstGeom prst="rect">
            <a:avLst/>
          </a:prstGeom>
          <a:solidFill>
            <a:srgbClr val="803F92"/>
          </a:solidFill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2" rIns="91425" bIns="45712" anchor="ctr"/>
          <a:lstStyle/>
          <a:p>
            <a:pPr algn="ctr" defTabSz="457228"/>
            <a:endParaRPr lang="en-GB">
              <a:solidFill>
                <a:srgbClr val="959595"/>
              </a:solidFill>
              <a:latin typeface="Calibri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57081" y="6402493"/>
            <a:ext cx="2134235" cy="30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2" rIns="91425" bIns="45712">
            <a:spAutoFit/>
          </a:bodyPr>
          <a:lstStyle>
            <a:lvl1pPr defTabSz="544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45165963" indent="-44621450" defTabSz="544513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marL="42265600" indent="-40632063" defTabSz="544513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marL="42810113" indent="-40632063" defTabSz="544513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3267313" indent="-40632063" defTabSz="544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43724513" indent="-40632063" defTabSz="544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44181713" indent="-40632063" defTabSz="544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44638913" indent="-40632063" defTabSz="544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en-US" sz="1400" dirty="0" smtClean="0">
                <a:solidFill>
                  <a:srgbClr val="FFFFFF"/>
                </a:solidFill>
              </a:rPr>
              <a:t>www.bl.uk</a:t>
            </a:r>
          </a:p>
        </p:txBody>
      </p:sp>
      <p:pic>
        <p:nvPicPr>
          <p:cNvPr id="6" name="Picture 3" descr="BLMARK_4 COL_BLRED_18mm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885" y="152365"/>
            <a:ext cx="404707" cy="1050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BLMARK_4 COL_BLRED_18mm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885" y="152365"/>
            <a:ext cx="404707" cy="1050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8"/>
          <p:cNvSpPr>
            <a:spLocks noGrp="1"/>
          </p:cNvSpPr>
          <p:nvPr>
            <p:ph idx="1"/>
          </p:nvPr>
        </p:nvSpPr>
        <p:spPr bwMode="auto">
          <a:xfrm>
            <a:off x="342811" y="1599830"/>
            <a:ext cx="6170593" cy="4524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782" tIns="38391" rIns="76782" bIns="38391"/>
          <a:lstStyle>
            <a:lvl1pPr>
              <a:defRPr sz="18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fld id="{E03ED3DC-378C-4D78-A54F-5AC8AD2F52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1292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LMARK_4 COL_BLRED_18mm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885" y="152365"/>
            <a:ext cx="404707" cy="1050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BLMARK_4 COL_BLRED_18mm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885" y="152365"/>
            <a:ext cx="404707" cy="1050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6264413"/>
            <a:ext cx="9144000" cy="593588"/>
          </a:xfrm>
          <a:prstGeom prst="rect">
            <a:avLst/>
          </a:prstGeom>
          <a:solidFill>
            <a:srgbClr val="803F92"/>
          </a:solidFill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2" rIns="91425" bIns="45712" anchor="ctr"/>
          <a:lstStyle/>
          <a:p>
            <a:pPr algn="ctr" defTabSz="457228"/>
            <a:endParaRPr lang="en-GB">
              <a:solidFill>
                <a:srgbClr val="959595"/>
              </a:solidFill>
              <a:latin typeface="Calibri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57081" y="6402493"/>
            <a:ext cx="2134235" cy="30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2" rIns="91425" bIns="45712">
            <a:spAutoFit/>
          </a:bodyPr>
          <a:lstStyle>
            <a:lvl1pPr defTabSz="544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45165963" indent="-44621450" defTabSz="544513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marL="42265600" indent="-40632063" defTabSz="544513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marL="42810113" indent="-40632063" defTabSz="544513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3267313" indent="-40632063" defTabSz="544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43724513" indent="-40632063" defTabSz="544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44181713" indent="-40632063" defTabSz="544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44638913" indent="-40632063" defTabSz="544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en-US" sz="1400" dirty="0" smtClean="0">
                <a:solidFill>
                  <a:srgbClr val="FFFFFF"/>
                </a:solidFill>
              </a:rPr>
              <a:t>www.bl.uk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8"/>
          <p:cNvSpPr>
            <a:spLocks noGrp="1"/>
          </p:cNvSpPr>
          <p:nvPr>
            <p:ph idx="1"/>
          </p:nvPr>
        </p:nvSpPr>
        <p:spPr bwMode="auto">
          <a:xfrm>
            <a:off x="342811" y="1599830"/>
            <a:ext cx="6170593" cy="4524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782" tIns="38391" rIns="76782" bIns="38391"/>
          <a:lstStyle>
            <a:lvl1pPr marL="154631" marR="0" indent="-154631" algn="l" defTabSz="38391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8"/>
              </a:spcAft>
              <a:buClr>
                <a:schemeClr val="accent2"/>
              </a:buClr>
              <a:buSzTx/>
              <a:buFont typeface="Arial"/>
              <a:buChar char="•"/>
              <a:tabLst/>
              <a:defRPr sz="1800" baseline="0">
                <a:solidFill>
                  <a:schemeClr val="tx1"/>
                </a:solidFill>
              </a:defRPr>
            </a:lvl1pPr>
            <a:lvl2pPr marL="301263" indent="-146633">
              <a:buClr>
                <a:schemeClr val="bg1"/>
              </a:buClr>
              <a:buFont typeface="Arial"/>
              <a:buChar char="•"/>
              <a:defRPr sz="1800"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fld id="{E03ED3DC-378C-4D78-A54F-5AC8AD2F52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46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BLMARK_4 COL_BLRED_18mm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885" y="152365"/>
            <a:ext cx="404707" cy="1050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BLMARK_4 COL_BLRED_18mm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885" y="152365"/>
            <a:ext cx="404707" cy="1050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6264413"/>
            <a:ext cx="9144000" cy="593588"/>
          </a:xfrm>
          <a:prstGeom prst="rect">
            <a:avLst/>
          </a:prstGeom>
          <a:solidFill>
            <a:srgbClr val="803F92"/>
          </a:solidFill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2" rIns="91425" bIns="45712" anchor="ctr"/>
          <a:lstStyle/>
          <a:p>
            <a:pPr algn="ctr" defTabSz="457228"/>
            <a:endParaRPr lang="en-GB">
              <a:solidFill>
                <a:srgbClr val="959595"/>
              </a:solidFill>
              <a:latin typeface="Calibri" pitchFamily="34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57081" y="6402493"/>
            <a:ext cx="2134235" cy="30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2" rIns="91425" bIns="45712">
            <a:spAutoFit/>
          </a:bodyPr>
          <a:lstStyle>
            <a:lvl1pPr defTabSz="544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45165963" indent="-44621450" defTabSz="544513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marL="42265600" indent="-40632063" defTabSz="544513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marL="42810113" indent="-40632063" defTabSz="544513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3267313" indent="-40632063" defTabSz="544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43724513" indent="-40632063" defTabSz="544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44181713" indent="-40632063" defTabSz="544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44638913" indent="-40632063" defTabSz="544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en-US" sz="1400" dirty="0" smtClean="0">
                <a:solidFill>
                  <a:srgbClr val="FFFFFF"/>
                </a:solidFill>
              </a:rPr>
              <a:t>www.bl.uk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811" y="1599830"/>
            <a:ext cx="3028161" cy="452491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5243" y="1599830"/>
            <a:ext cx="3028161" cy="4524915"/>
          </a:xfrm>
          <a:prstGeom prst="rect">
            <a:avLst/>
          </a:prstGeom>
        </p:spPr>
        <p:txBody>
          <a:bodyPr/>
          <a:lstStyle>
            <a:lvl1pPr>
              <a:buNone/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fld id="{E03ED3DC-378C-4D78-A54F-5AC8AD2F52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433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emf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081" y="274575"/>
            <a:ext cx="8229838" cy="1142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12" rIns="91425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 32pt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081" y="6356467"/>
            <a:ext cx="2134235" cy="36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12" rIns="91425" bIns="45712" numCol="1" anchor="ctr" anchorCtr="0" compatLnSpc="1">
            <a:prstTxWarp prst="textNoShape">
              <a:avLst/>
            </a:prstTxWarp>
          </a:bodyPr>
          <a:lstStyle>
            <a:lvl1pPr defTabSz="457228">
              <a:defRPr sz="1200">
                <a:solidFill>
                  <a:srgbClr val="939393"/>
                </a:solidFill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2685" y="6356467"/>
            <a:ext cx="2134234" cy="36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12" rIns="91425" bIns="45712" numCol="1" anchor="ctr" anchorCtr="0" compatLnSpc="1">
            <a:prstTxWarp prst="textNoShape">
              <a:avLst/>
            </a:prstTxWarp>
          </a:bodyPr>
          <a:lstStyle>
            <a:lvl1pPr algn="r" defTabSz="457228">
              <a:defRPr sz="1200">
                <a:solidFill>
                  <a:srgbClr val="939393"/>
                </a:solidFill>
                <a:latin typeface="Calibri" pitchFamily="34" charset="0"/>
              </a:defRPr>
            </a:lvl1pPr>
          </a:lstStyle>
          <a:p>
            <a:fld id="{0839BA26-6EE6-42C5-B48D-B4CCE79D722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29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081" y="1599829"/>
            <a:ext cx="8229838" cy="4526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12" rIns="91425" bIns="457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Bullet 1</a:t>
            </a:r>
          </a:p>
          <a:p>
            <a:pPr lvl="1"/>
            <a:r>
              <a:rPr lang="en-GB" smtClean="0"/>
              <a:t>Second level</a:t>
            </a:r>
          </a:p>
        </p:txBody>
      </p:sp>
      <p:pic>
        <p:nvPicPr>
          <p:cNvPr id="1030" name="Picture 3" descr="BLMARK_4 COL_BLRED_18mm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885" y="152365"/>
            <a:ext cx="404707" cy="1050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3" descr="BLMARK_4 COL_BLRED_18mm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885" y="152365"/>
            <a:ext cx="404707" cy="1050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43" r:id="rId5"/>
  </p:sldLayoutIdLst>
  <p:hf hdr="0" ftr="0" dt="0"/>
  <p:txStyles>
    <p:titleStyle>
      <a:lvl1pPr algn="l" defTabSz="457228" rtl="0" eaLnBrk="1" fontAlgn="base" hangingPunct="1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Arial"/>
          <a:ea typeface="ＭＳ Ｐゴシック" charset="0"/>
          <a:cs typeface="Geneva" charset="0"/>
        </a:defRPr>
      </a:lvl1pPr>
      <a:lvl2pPr algn="l" defTabSz="457228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0"/>
          <a:cs typeface="Geneva" charset="-128"/>
        </a:defRPr>
      </a:lvl2pPr>
      <a:lvl3pPr algn="l" defTabSz="457228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0"/>
          <a:cs typeface="Geneva" charset="-128"/>
        </a:defRPr>
      </a:lvl3pPr>
      <a:lvl4pPr algn="l" defTabSz="457228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0"/>
          <a:cs typeface="Geneva" charset="-128"/>
        </a:defRPr>
      </a:lvl4pPr>
      <a:lvl5pPr algn="l" defTabSz="457228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0"/>
          <a:cs typeface="Geneva" charset="-128"/>
        </a:defRPr>
      </a:lvl5pPr>
      <a:lvl6pPr marL="383911" algn="ctr" defTabSz="383911" rtl="0" eaLnBrk="1" fontAlgn="base" hangingPunct="1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Calibri" charset="0"/>
          <a:ea typeface="Geneva" charset="-128"/>
          <a:cs typeface="Geneva" charset="-128"/>
        </a:defRPr>
      </a:lvl6pPr>
      <a:lvl7pPr marL="767822" algn="ctr" defTabSz="383911" rtl="0" eaLnBrk="1" fontAlgn="base" hangingPunct="1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Calibri" charset="0"/>
          <a:ea typeface="Geneva" charset="-128"/>
          <a:cs typeface="Geneva" charset="-128"/>
        </a:defRPr>
      </a:lvl7pPr>
      <a:lvl8pPr marL="1151733" algn="ctr" defTabSz="383911" rtl="0" eaLnBrk="1" fontAlgn="base" hangingPunct="1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Calibri" charset="0"/>
          <a:ea typeface="Geneva" charset="-128"/>
          <a:cs typeface="Geneva" charset="-128"/>
        </a:defRPr>
      </a:lvl8pPr>
      <a:lvl9pPr marL="1535643" algn="ctr" defTabSz="383911" rtl="0" eaLnBrk="1" fontAlgn="base" hangingPunct="1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Calibri" charset="0"/>
          <a:ea typeface="Geneva" charset="-128"/>
          <a:cs typeface="Geneva" charset="-128"/>
        </a:defRPr>
      </a:lvl9pPr>
    </p:titleStyle>
    <p:bodyStyle>
      <a:lvl1pPr marL="194621" indent="-194621" algn="l" defTabSz="457228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Arial" pitchFamily="34" charset="0"/>
        <a:buChar char="•"/>
        <a:defRPr sz="2200" kern="1200">
          <a:solidFill>
            <a:schemeClr val="tx1"/>
          </a:solidFill>
          <a:latin typeface="Arial"/>
          <a:ea typeface="ＭＳ Ｐゴシック" charset="0"/>
          <a:cs typeface="Geneva" charset="0"/>
        </a:defRPr>
      </a:lvl1pPr>
      <a:lvl2pPr marL="542541" indent="-358584" algn="l" defTabSz="457228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Font typeface="Arial" pitchFamily="34" charset="0"/>
        <a:buChar char="•"/>
        <a:defRPr sz="2200" kern="1200">
          <a:solidFill>
            <a:schemeClr val="tx1"/>
          </a:solidFill>
          <a:latin typeface="Arial"/>
          <a:ea typeface="Geneva" charset="-128"/>
          <a:cs typeface="Geneva" charset="0"/>
        </a:defRPr>
      </a:lvl2pPr>
      <a:lvl3pPr marL="1142402" indent="-227947" algn="l" defTabSz="457228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200" kern="1200">
          <a:solidFill>
            <a:schemeClr val="tx1"/>
          </a:solidFill>
          <a:latin typeface="Arial"/>
          <a:ea typeface="Geneva" charset="-128"/>
          <a:cs typeface="Geneva" charset="0"/>
        </a:defRPr>
      </a:lvl3pPr>
      <a:lvl4pPr marL="1599629" indent="-227947" algn="l" defTabSz="457228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200" kern="1200">
          <a:solidFill>
            <a:schemeClr val="tx1"/>
          </a:solidFill>
          <a:latin typeface="Arial"/>
          <a:ea typeface="Geneva" charset="-128"/>
          <a:cs typeface="Geneva" charset="0"/>
        </a:defRPr>
      </a:lvl4pPr>
      <a:lvl5pPr marL="2056856" indent="-227947" algn="l" defTabSz="457228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200" kern="1200">
          <a:solidFill>
            <a:schemeClr val="tx1"/>
          </a:solidFill>
          <a:latin typeface="Arial"/>
          <a:ea typeface="Geneva" charset="-128"/>
          <a:cs typeface="Geneva" charset="0"/>
        </a:defRPr>
      </a:lvl5pPr>
      <a:lvl6pPr marL="2111510" indent="-191955" algn="l" defTabSz="383911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495420" indent="-191955" algn="l" defTabSz="383911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879331" indent="-191955" algn="l" defTabSz="383911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263242" indent="-191955" algn="l" defTabSz="383911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391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3911" algn="l" defTabSz="38391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7822" algn="l" defTabSz="38391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51733" algn="l" defTabSz="38391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35643" algn="l" defTabSz="38391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19554" algn="l" defTabSz="38391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03465" algn="l" defTabSz="38391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87376" algn="l" defTabSz="38391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71287" algn="l" defTabSz="38391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081" y="274575"/>
            <a:ext cx="8229838" cy="1142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12" rIns="91425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 32pt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081" y="6356467"/>
            <a:ext cx="2134235" cy="36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12" rIns="91425" bIns="45712" numCol="1" anchor="ctr" anchorCtr="0" compatLnSpc="1">
            <a:prstTxWarp prst="textNoShape">
              <a:avLst/>
            </a:prstTxWarp>
          </a:bodyPr>
          <a:lstStyle>
            <a:lvl1pPr defTabSz="457228">
              <a:defRPr sz="1200">
                <a:solidFill>
                  <a:srgbClr val="939393"/>
                </a:solidFill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2685" y="6356467"/>
            <a:ext cx="2134234" cy="36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12" rIns="91425" bIns="45712" numCol="1" anchor="ctr" anchorCtr="0" compatLnSpc="1">
            <a:prstTxWarp prst="textNoShape">
              <a:avLst/>
            </a:prstTxWarp>
          </a:bodyPr>
          <a:lstStyle>
            <a:lvl1pPr algn="r" defTabSz="457228">
              <a:defRPr sz="1200">
                <a:solidFill>
                  <a:srgbClr val="939393"/>
                </a:solidFill>
                <a:latin typeface="Calibri" pitchFamily="34" charset="0"/>
              </a:defRPr>
            </a:lvl1pPr>
          </a:lstStyle>
          <a:p>
            <a:fld id="{0839BA26-6EE6-42C5-B48D-B4CCE79D722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29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081" y="1599829"/>
            <a:ext cx="8229838" cy="4526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12" rIns="91425" bIns="457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Bullet 1</a:t>
            </a:r>
          </a:p>
          <a:p>
            <a:pPr lvl="1"/>
            <a:r>
              <a:rPr lang="en-GB" smtClean="0"/>
              <a:t>Second level</a:t>
            </a:r>
          </a:p>
        </p:txBody>
      </p:sp>
      <p:pic>
        <p:nvPicPr>
          <p:cNvPr id="1030" name="Picture 3" descr="BLMARK_4 COL_BLRED_18mm.ep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885" y="152365"/>
            <a:ext cx="404707" cy="1050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3" descr="BLMARK_4 COL_BLRED_18mm.ep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885" y="152365"/>
            <a:ext cx="404707" cy="1050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45" r:id="rId5"/>
    <p:sldLayoutId id="2147483746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28" rtl="0" eaLnBrk="1" fontAlgn="base" hangingPunct="1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Arial"/>
          <a:ea typeface="ＭＳ Ｐゴシック" charset="0"/>
          <a:cs typeface="Geneva" charset="0"/>
        </a:defRPr>
      </a:lvl1pPr>
      <a:lvl2pPr algn="l" defTabSz="457228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0"/>
          <a:cs typeface="Geneva" charset="-128"/>
        </a:defRPr>
      </a:lvl2pPr>
      <a:lvl3pPr algn="l" defTabSz="457228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0"/>
          <a:cs typeface="Geneva" charset="-128"/>
        </a:defRPr>
      </a:lvl3pPr>
      <a:lvl4pPr algn="l" defTabSz="457228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0"/>
          <a:cs typeface="Geneva" charset="-128"/>
        </a:defRPr>
      </a:lvl4pPr>
      <a:lvl5pPr algn="l" defTabSz="457228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0"/>
          <a:cs typeface="Geneva" charset="-128"/>
        </a:defRPr>
      </a:lvl5pPr>
      <a:lvl6pPr marL="383911" algn="ctr" defTabSz="383911" rtl="0" eaLnBrk="1" fontAlgn="base" hangingPunct="1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Calibri" charset="0"/>
          <a:ea typeface="Geneva" charset="-128"/>
          <a:cs typeface="Geneva" charset="-128"/>
        </a:defRPr>
      </a:lvl6pPr>
      <a:lvl7pPr marL="767822" algn="ctr" defTabSz="383911" rtl="0" eaLnBrk="1" fontAlgn="base" hangingPunct="1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Calibri" charset="0"/>
          <a:ea typeface="Geneva" charset="-128"/>
          <a:cs typeface="Geneva" charset="-128"/>
        </a:defRPr>
      </a:lvl7pPr>
      <a:lvl8pPr marL="1151733" algn="ctr" defTabSz="383911" rtl="0" eaLnBrk="1" fontAlgn="base" hangingPunct="1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Calibri" charset="0"/>
          <a:ea typeface="Geneva" charset="-128"/>
          <a:cs typeface="Geneva" charset="-128"/>
        </a:defRPr>
      </a:lvl8pPr>
      <a:lvl9pPr marL="1535643" algn="ctr" defTabSz="383911" rtl="0" eaLnBrk="1" fontAlgn="base" hangingPunct="1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Calibri" charset="0"/>
          <a:ea typeface="Geneva" charset="-128"/>
          <a:cs typeface="Geneva" charset="-128"/>
        </a:defRPr>
      </a:lvl9pPr>
    </p:titleStyle>
    <p:bodyStyle>
      <a:lvl1pPr marL="194621" indent="-194621" algn="l" defTabSz="457228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Arial" pitchFamily="34" charset="0"/>
        <a:buChar char="•"/>
        <a:defRPr sz="2200" kern="1200">
          <a:solidFill>
            <a:schemeClr val="tx1"/>
          </a:solidFill>
          <a:latin typeface="Arial"/>
          <a:ea typeface="ＭＳ Ｐゴシック" charset="0"/>
          <a:cs typeface="Geneva" charset="0"/>
        </a:defRPr>
      </a:lvl1pPr>
      <a:lvl2pPr marL="542541" indent="-358584" algn="l" defTabSz="457228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Font typeface="Arial" pitchFamily="34" charset="0"/>
        <a:buChar char="•"/>
        <a:defRPr sz="2200" kern="1200">
          <a:solidFill>
            <a:schemeClr val="tx1"/>
          </a:solidFill>
          <a:latin typeface="Arial"/>
          <a:ea typeface="Geneva" charset="-128"/>
          <a:cs typeface="Geneva" charset="0"/>
        </a:defRPr>
      </a:lvl2pPr>
      <a:lvl3pPr marL="1142402" indent="-227947" algn="l" defTabSz="457228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200" kern="1200">
          <a:solidFill>
            <a:schemeClr val="tx1"/>
          </a:solidFill>
          <a:latin typeface="Arial"/>
          <a:ea typeface="Geneva" charset="-128"/>
          <a:cs typeface="Geneva" charset="0"/>
        </a:defRPr>
      </a:lvl3pPr>
      <a:lvl4pPr marL="1599629" indent="-227947" algn="l" defTabSz="457228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200" kern="1200">
          <a:solidFill>
            <a:schemeClr val="tx1"/>
          </a:solidFill>
          <a:latin typeface="Arial"/>
          <a:ea typeface="Geneva" charset="-128"/>
          <a:cs typeface="Geneva" charset="0"/>
        </a:defRPr>
      </a:lvl4pPr>
      <a:lvl5pPr marL="2056856" indent="-227947" algn="l" defTabSz="457228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200" kern="1200">
          <a:solidFill>
            <a:schemeClr val="tx1"/>
          </a:solidFill>
          <a:latin typeface="Arial"/>
          <a:ea typeface="Geneva" charset="-128"/>
          <a:cs typeface="Geneva" charset="0"/>
        </a:defRPr>
      </a:lvl5pPr>
      <a:lvl6pPr marL="2111510" indent="-191955" algn="l" defTabSz="383911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495420" indent="-191955" algn="l" defTabSz="383911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879331" indent="-191955" algn="l" defTabSz="383911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263242" indent="-191955" algn="l" defTabSz="383911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391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3911" algn="l" defTabSz="38391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7822" algn="l" defTabSz="38391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51733" algn="l" defTabSz="38391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35643" algn="l" defTabSz="38391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19554" algn="l" defTabSz="38391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03465" algn="l" defTabSz="38391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87376" algn="l" defTabSz="38391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71287" algn="l" defTabSz="38391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081" y="274575"/>
            <a:ext cx="8229838" cy="1142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12" rIns="91425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 32pt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081" y="6356467"/>
            <a:ext cx="2134235" cy="36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12" rIns="91425" bIns="45712" numCol="1" anchor="ctr" anchorCtr="0" compatLnSpc="1">
            <a:prstTxWarp prst="textNoShape">
              <a:avLst/>
            </a:prstTxWarp>
          </a:bodyPr>
          <a:lstStyle>
            <a:lvl1pPr defTabSz="457228">
              <a:defRPr sz="1200">
                <a:solidFill>
                  <a:srgbClr val="939393"/>
                </a:solidFill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2685" y="6356467"/>
            <a:ext cx="2134234" cy="36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12" rIns="91425" bIns="45712" numCol="1" anchor="ctr" anchorCtr="0" compatLnSpc="1">
            <a:prstTxWarp prst="textNoShape">
              <a:avLst/>
            </a:prstTxWarp>
          </a:bodyPr>
          <a:lstStyle>
            <a:lvl1pPr algn="r" defTabSz="457228">
              <a:defRPr sz="1200">
                <a:solidFill>
                  <a:srgbClr val="939393"/>
                </a:solidFill>
                <a:latin typeface="Calibri" pitchFamily="34" charset="0"/>
              </a:defRPr>
            </a:lvl1pPr>
          </a:lstStyle>
          <a:p>
            <a:fld id="{0839BA26-6EE6-42C5-B48D-B4CCE79D722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29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081" y="1599829"/>
            <a:ext cx="8229838" cy="4526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12" rIns="91425" bIns="457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Bullet 1</a:t>
            </a:r>
          </a:p>
          <a:p>
            <a:pPr lvl="1"/>
            <a:r>
              <a:rPr lang="en-GB" smtClean="0"/>
              <a:t>Second level</a:t>
            </a:r>
          </a:p>
        </p:txBody>
      </p:sp>
      <p:pic>
        <p:nvPicPr>
          <p:cNvPr id="1030" name="Picture 3" descr="BLMARK_4 COL_BLRED_18mm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885" y="152365"/>
            <a:ext cx="404707" cy="1050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3" descr="BLMARK_4 COL_BLRED_18mm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885" y="152365"/>
            <a:ext cx="404707" cy="1050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</p:sldLayoutIdLst>
  <p:hf hdr="0" ftr="0" dt="0"/>
  <p:txStyles>
    <p:titleStyle>
      <a:lvl1pPr algn="l" defTabSz="457228" rtl="0" eaLnBrk="1" fontAlgn="base" hangingPunct="1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Arial"/>
          <a:ea typeface="ＭＳ Ｐゴシック" charset="0"/>
          <a:cs typeface="Geneva" charset="0"/>
        </a:defRPr>
      </a:lvl1pPr>
      <a:lvl2pPr algn="l" defTabSz="457228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0"/>
          <a:cs typeface="Geneva" charset="-128"/>
        </a:defRPr>
      </a:lvl2pPr>
      <a:lvl3pPr algn="l" defTabSz="457228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0"/>
          <a:cs typeface="Geneva" charset="-128"/>
        </a:defRPr>
      </a:lvl3pPr>
      <a:lvl4pPr algn="l" defTabSz="457228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0"/>
          <a:cs typeface="Geneva" charset="-128"/>
        </a:defRPr>
      </a:lvl4pPr>
      <a:lvl5pPr algn="l" defTabSz="457228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0"/>
          <a:cs typeface="Geneva" charset="-128"/>
        </a:defRPr>
      </a:lvl5pPr>
      <a:lvl6pPr marL="383911" algn="ctr" defTabSz="383911" rtl="0" eaLnBrk="1" fontAlgn="base" hangingPunct="1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Calibri" charset="0"/>
          <a:ea typeface="Geneva" charset="-128"/>
          <a:cs typeface="Geneva" charset="-128"/>
        </a:defRPr>
      </a:lvl6pPr>
      <a:lvl7pPr marL="767822" algn="ctr" defTabSz="383911" rtl="0" eaLnBrk="1" fontAlgn="base" hangingPunct="1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Calibri" charset="0"/>
          <a:ea typeface="Geneva" charset="-128"/>
          <a:cs typeface="Geneva" charset="-128"/>
        </a:defRPr>
      </a:lvl7pPr>
      <a:lvl8pPr marL="1151733" algn="ctr" defTabSz="383911" rtl="0" eaLnBrk="1" fontAlgn="base" hangingPunct="1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Calibri" charset="0"/>
          <a:ea typeface="Geneva" charset="-128"/>
          <a:cs typeface="Geneva" charset="-128"/>
        </a:defRPr>
      </a:lvl8pPr>
      <a:lvl9pPr marL="1535643" algn="ctr" defTabSz="383911" rtl="0" eaLnBrk="1" fontAlgn="base" hangingPunct="1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Calibri" charset="0"/>
          <a:ea typeface="Geneva" charset="-128"/>
          <a:cs typeface="Geneva" charset="-128"/>
        </a:defRPr>
      </a:lvl9pPr>
    </p:titleStyle>
    <p:bodyStyle>
      <a:lvl1pPr marL="194621" indent="-194621" algn="l" defTabSz="457228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Arial" pitchFamily="34" charset="0"/>
        <a:buChar char="•"/>
        <a:defRPr sz="2200" kern="1200">
          <a:solidFill>
            <a:schemeClr val="tx1"/>
          </a:solidFill>
          <a:latin typeface="Arial"/>
          <a:ea typeface="ＭＳ Ｐゴシック" charset="0"/>
          <a:cs typeface="Geneva" charset="0"/>
        </a:defRPr>
      </a:lvl1pPr>
      <a:lvl2pPr marL="542541" indent="-358584" algn="l" defTabSz="457228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Font typeface="Arial" pitchFamily="34" charset="0"/>
        <a:buChar char="•"/>
        <a:defRPr sz="2200" kern="1200">
          <a:solidFill>
            <a:schemeClr val="tx1"/>
          </a:solidFill>
          <a:latin typeface="Arial"/>
          <a:ea typeface="Geneva" charset="-128"/>
          <a:cs typeface="Geneva" charset="0"/>
        </a:defRPr>
      </a:lvl2pPr>
      <a:lvl3pPr marL="1142402" indent="-227947" algn="l" defTabSz="457228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200" kern="1200">
          <a:solidFill>
            <a:schemeClr val="tx1"/>
          </a:solidFill>
          <a:latin typeface="Arial"/>
          <a:ea typeface="Geneva" charset="-128"/>
          <a:cs typeface="Geneva" charset="0"/>
        </a:defRPr>
      </a:lvl3pPr>
      <a:lvl4pPr marL="1599629" indent="-227947" algn="l" defTabSz="457228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200" kern="1200">
          <a:solidFill>
            <a:schemeClr val="tx1"/>
          </a:solidFill>
          <a:latin typeface="Arial"/>
          <a:ea typeface="Geneva" charset="-128"/>
          <a:cs typeface="Geneva" charset="0"/>
        </a:defRPr>
      </a:lvl4pPr>
      <a:lvl5pPr marL="2056856" indent="-227947" algn="l" defTabSz="457228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200" kern="1200">
          <a:solidFill>
            <a:schemeClr val="tx1"/>
          </a:solidFill>
          <a:latin typeface="Arial"/>
          <a:ea typeface="Geneva" charset="-128"/>
          <a:cs typeface="Geneva" charset="0"/>
        </a:defRPr>
      </a:lvl5pPr>
      <a:lvl6pPr marL="2111510" indent="-191955" algn="l" defTabSz="383911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495420" indent="-191955" algn="l" defTabSz="383911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879331" indent="-191955" algn="l" defTabSz="383911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263242" indent="-191955" algn="l" defTabSz="383911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391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3911" algn="l" defTabSz="38391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7822" algn="l" defTabSz="38391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51733" algn="l" defTabSz="38391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35643" algn="l" defTabSz="38391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19554" algn="l" defTabSz="38391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03465" algn="l" defTabSz="38391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87376" algn="l" defTabSz="38391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71287" algn="l" defTabSz="38391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Rectangle 7"/>
          <p:cNvSpPr>
            <a:spLocks noGrp="1" noChangeArrowheads="1"/>
          </p:cNvSpPr>
          <p:nvPr>
            <p:ph type="ctrTitle"/>
          </p:nvPr>
        </p:nvSpPr>
        <p:spPr>
          <a:xfrm>
            <a:off x="457081" y="2315627"/>
            <a:ext cx="8229838" cy="1144322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GB" dirty="0" smtClean="0">
                <a:solidFill>
                  <a:srgbClr val="FFFFFF"/>
                </a:solidFill>
                <a:latin typeface="Arial" charset="0"/>
              </a:rPr>
              <a:t>Collection Security and </a:t>
            </a:r>
            <a:br>
              <a:rPr lang="en-GB" dirty="0" smtClean="0">
                <a:solidFill>
                  <a:srgbClr val="FFFFFF"/>
                </a:solidFill>
                <a:latin typeface="Arial" charset="0"/>
              </a:rPr>
            </a:br>
            <a:r>
              <a:rPr lang="en-GB" dirty="0" smtClean="0">
                <a:solidFill>
                  <a:srgbClr val="FFFFFF"/>
                </a:solidFill>
                <a:latin typeface="Arial" charset="0"/>
              </a:rPr>
              <a:t>Exhibition Work </a:t>
            </a:r>
            <a:br>
              <a:rPr lang="en-GB" dirty="0" smtClean="0">
                <a:solidFill>
                  <a:srgbClr val="FFFFFF"/>
                </a:solidFill>
                <a:latin typeface="Arial" charset="0"/>
              </a:rPr>
            </a:br>
            <a:r>
              <a:rPr lang="en-GB" dirty="0" smtClean="0">
                <a:solidFill>
                  <a:srgbClr val="FFFFFF"/>
                </a:solidFill>
                <a:latin typeface="Arial" charset="0"/>
              </a:rPr>
              <a:t>at the British Library</a:t>
            </a:r>
            <a:endParaRPr lang="en-GB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8200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57081" y="3936088"/>
            <a:ext cx="8229838" cy="1176066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charset="0"/>
              <a:buNone/>
              <a:defRPr/>
            </a:pPr>
            <a:endParaRPr lang="en-GB" sz="3200" smtClean="0">
              <a:solidFill>
                <a:srgbClr val="FFFFFF"/>
              </a:solidFill>
              <a:latin typeface="Arial" charset="0"/>
            </a:endParaRPr>
          </a:p>
          <a:p>
            <a:pPr>
              <a:buFont typeface="Arial" charset="0"/>
              <a:buNone/>
              <a:defRPr/>
            </a:pPr>
            <a:r>
              <a:rPr lang="en-GB" sz="2800" smtClean="0">
                <a:solidFill>
                  <a:srgbClr val="FFFFFF"/>
                </a:solidFill>
                <a:latin typeface="Arial" charset="0"/>
              </a:rPr>
              <a:t>Adrian Edwards</a:t>
            </a:r>
          </a:p>
          <a:p>
            <a:pPr>
              <a:buFont typeface="Arial" charset="0"/>
              <a:buNone/>
              <a:defRPr/>
            </a:pPr>
            <a:r>
              <a:rPr lang="en-GB" sz="2400" smtClean="0">
                <a:solidFill>
                  <a:srgbClr val="FFFFFF"/>
                </a:solidFill>
                <a:latin typeface="Arial" charset="0"/>
              </a:rPr>
              <a:t>Head, Printed Heritage Collections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800" dirty="0" smtClean="0"/>
              <a:t>BRITISH LIBRARY LONDON -- EXHBITIONS</a:t>
            </a:r>
            <a:r>
              <a:rPr lang="en-GB" sz="3000" b="1" dirty="0" smtClean="0"/>
              <a:t/>
            </a:r>
            <a:br>
              <a:rPr lang="en-GB" sz="3000" b="1" dirty="0" smtClean="0"/>
            </a:br>
            <a:r>
              <a:rPr lang="en-GB" sz="2400" b="1" dirty="0" smtClean="0"/>
              <a:t>On-site Exhibition Spaces</a:t>
            </a:r>
            <a:r>
              <a:rPr lang="en-GB" sz="3000" b="1" dirty="0" smtClean="0"/>
              <a:t/>
            </a:r>
            <a:br>
              <a:rPr lang="en-GB" sz="3000" b="1" dirty="0" smtClean="0"/>
            </a:br>
            <a:endParaRPr lang="en-GB" sz="3000" b="1" dirty="0" smtClean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99" y="2215049"/>
            <a:ext cx="3980801" cy="298560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ED3DC-378C-4D78-A54F-5AC8AD2F5278}" type="slidenum">
              <a:rPr lang="en-GB" smtClean="0"/>
              <a:t>10</a:t>
            </a:fld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3444715" y="5509260"/>
            <a:ext cx="28276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Front Hall Exhibition Space</a:t>
            </a:r>
            <a:endParaRPr lang="en-GB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08563" y="1408643"/>
            <a:ext cx="4333723" cy="3250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61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800" dirty="0" smtClean="0"/>
              <a:t>BRITISH LIBRARY LONDON -- EXHBITIONS</a:t>
            </a:r>
            <a:r>
              <a:rPr lang="en-GB" sz="3000" b="1" dirty="0" smtClean="0"/>
              <a:t/>
            </a:r>
            <a:br>
              <a:rPr lang="en-GB" sz="3000" b="1" dirty="0" smtClean="0"/>
            </a:br>
            <a:r>
              <a:rPr lang="en-GB" sz="2400" b="1" dirty="0" smtClean="0"/>
              <a:t>On-site Exhibition Spaces</a:t>
            </a:r>
            <a:r>
              <a:rPr lang="en-GB" sz="3000" b="1" dirty="0" smtClean="0"/>
              <a:t/>
            </a:r>
            <a:br>
              <a:rPr lang="en-GB" sz="3000" b="1" dirty="0" smtClean="0"/>
            </a:br>
            <a:endParaRPr lang="en-GB" sz="3000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ED3DC-378C-4D78-A54F-5AC8AD2F5278}" type="slidenum">
              <a:rPr lang="en-GB" smtClean="0"/>
              <a:t>11</a:t>
            </a:fld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3474720" y="5432242"/>
            <a:ext cx="21945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Sir John </a:t>
            </a:r>
            <a:r>
              <a:rPr lang="en-GB" sz="1400" dirty="0" err="1" smtClean="0"/>
              <a:t>Ritblat</a:t>
            </a:r>
            <a:r>
              <a:rPr lang="en-GB" sz="1400" dirty="0" smtClean="0"/>
              <a:t> Treasures of the British Library Gallery</a:t>
            </a:r>
            <a:endParaRPr lang="en-GB" sz="1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182" y="1205498"/>
            <a:ext cx="6424918" cy="403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81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800" dirty="0" smtClean="0"/>
              <a:t>BRITISH LIBRARY LONDON -- EXHBITIONS</a:t>
            </a:r>
            <a:r>
              <a:rPr lang="en-GB" sz="3000" b="1" dirty="0" smtClean="0"/>
              <a:t/>
            </a:r>
            <a:br>
              <a:rPr lang="en-GB" sz="3000" b="1" dirty="0" smtClean="0"/>
            </a:br>
            <a:r>
              <a:rPr lang="en-GB" sz="2400" b="1" dirty="0" smtClean="0"/>
              <a:t>On-site Exhibition Spaces</a:t>
            </a:r>
            <a:r>
              <a:rPr lang="en-GB" sz="3000" b="1" dirty="0" smtClean="0"/>
              <a:t/>
            </a:r>
            <a:br>
              <a:rPr lang="en-GB" sz="3000" b="1" dirty="0" smtClean="0"/>
            </a:br>
            <a:endParaRPr lang="en-GB" sz="3000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ED3DC-378C-4D78-A54F-5AC8AD2F5278}" type="slidenum">
              <a:rPr lang="en-GB" smtClean="0"/>
              <a:t>12</a:t>
            </a:fld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6096000" y="5326120"/>
            <a:ext cx="20002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Main PACCAR Gallery (temporary exhibition space)</a:t>
            </a:r>
            <a:endParaRPr lang="en-GB" sz="1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81" y="1238249"/>
            <a:ext cx="4014847" cy="26765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050" y="1548442"/>
            <a:ext cx="3924300" cy="2616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653" y="3297300"/>
            <a:ext cx="4151226" cy="276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874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800" dirty="0" smtClean="0"/>
              <a:t>BRITISH LIBRARY LONDON -- EXHBITIONS</a:t>
            </a:r>
            <a:r>
              <a:rPr lang="en-GB" sz="3000" b="1" dirty="0" smtClean="0"/>
              <a:t/>
            </a:r>
            <a:br>
              <a:rPr lang="en-GB" sz="3000" b="1" dirty="0" smtClean="0"/>
            </a:br>
            <a:r>
              <a:rPr lang="en-GB" sz="2400" b="1" dirty="0" smtClean="0"/>
              <a:t>On-site Exhibition Spaces</a:t>
            </a:r>
            <a:r>
              <a:rPr lang="en-GB" sz="3000" b="1" dirty="0" smtClean="0"/>
              <a:t/>
            </a:r>
            <a:br>
              <a:rPr lang="en-GB" sz="3000" b="1" dirty="0" smtClean="0"/>
            </a:br>
            <a:endParaRPr lang="en-GB" sz="3000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ED3DC-378C-4D78-A54F-5AC8AD2F5278}" type="slidenum">
              <a:rPr lang="en-GB" smtClean="0"/>
              <a:t>13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2974" y="1878321"/>
            <a:ext cx="3688090" cy="27660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77651" y="5139369"/>
            <a:ext cx="17357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Single exhibition case (outside Asian &amp; African Studies Reading Room)</a:t>
            </a:r>
            <a:endParaRPr lang="en-GB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422" y="1417310"/>
            <a:ext cx="4073676" cy="30552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46057" y="4487082"/>
            <a:ext cx="1335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Postal history display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993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800" dirty="0" smtClean="0"/>
              <a:t>ON-SITE EXHIBITION SPACES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sz="2000" b="1" dirty="0" smtClean="0"/>
              <a:t>Planning</a:t>
            </a:r>
            <a:endParaRPr lang="en-GB" sz="2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4731" y="1624431"/>
            <a:ext cx="6056323" cy="4524915"/>
          </a:xfrm>
        </p:spPr>
        <p:txBody>
          <a:bodyPr/>
          <a:lstStyle/>
          <a:p>
            <a:pPr marL="0" indent="0">
              <a:buNone/>
            </a:pPr>
            <a:r>
              <a:rPr lang="en-GB" sz="1600" dirty="0" smtClean="0"/>
              <a:t>Exhibitions Department holds meetings with </a:t>
            </a:r>
            <a:r>
              <a:rPr lang="en-GB" sz="1600" dirty="0"/>
              <a:t>Security, Health &amp; Safety, and </a:t>
            </a:r>
            <a:r>
              <a:rPr lang="en-GB" sz="1600" dirty="0" smtClean="0"/>
              <a:t>Building Management to discuss collection security at </a:t>
            </a:r>
            <a:r>
              <a:rPr lang="en-GB" sz="1600" dirty="0"/>
              <a:t>three points</a:t>
            </a:r>
            <a:r>
              <a:rPr lang="en-GB" sz="1600" dirty="0" smtClean="0"/>
              <a:t>:</a:t>
            </a:r>
          </a:p>
          <a:p>
            <a:pPr marL="0" indent="0">
              <a:buNone/>
            </a:pPr>
            <a:endParaRPr lang="en-GB" sz="1600" dirty="0" smtClean="0"/>
          </a:p>
          <a:p>
            <a:pPr marL="347920" lvl="1" indent="0">
              <a:buNone/>
            </a:pPr>
            <a:r>
              <a:rPr lang="en-GB" sz="1600" dirty="0" smtClean="0"/>
              <a:t>1.  Concept </a:t>
            </a:r>
            <a:r>
              <a:rPr lang="en-GB" sz="1600" dirty="0"/>
              <a:t>design stage </a:t>
            </a:r>
            <a:endParaRPr lang="en-GB" sz="1600" dirty="0" smtClean="0"/>
          </a:p>
          <a:p>
            <a:pPr marL="347920" lvl="1" indent="0">
              <a:buNone/>
            </a:pPr>
            <a:endParaRPr lang="en-GB" sz="1600" dirty="0" smtClean="0"/>
          </a:p>
          <a:p>
            <a:pPr marL="347920" lvl="1" indent="0">
              <a:buNone/>
            </a:pPr>
            <a:r>
              <a:rPr lang="en-GB" sz="1600" dirty="0" smtClean="0"/>
              <a:t>2.  Scheme design stage</a:t>
            </a:r>
          </a:p>
          <a:p>
            <a:pPr marL="347920" lvl="1" indent="0">
              <a:buNone/>
            </a:pPr>
            <a:endParaRPr lang="en-GB" sz="1600" dirty="0" smtClean="0"/>
          </a:p>
          <a:p>
            <a:pPr marL="347920" lvl="1" indent="0">
              <a:buNone/>
            </a:pPr>
            <a:r>
              <a:rPr lang="en-GB" sz="1600" dirty="0" smtClean="0"/>
              <a:t>3.  Detailed design stage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ED3DC-378C-4D78-A54F-5AC8AD2F5278}" type="slidenum">
              <a:rPr lang="en-GB" smtClean="0"/>
              <a:t>14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7489" y="2455817"/>
            <a:ext cx="4889429" cy="343011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68593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800" dirty="0" smtClean="0"/>
              <a:t>ON-SITE EXHIBITION SPACES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sz="2400" b="1" dirty="0" smtClean="0"/>
              <a:t>Planning</a:t>
            </a:r>
            <a:endParaRPr lang="en-GB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749" y="1417310"/>
            <a:ext cx="8020169" cy="4707435"/>
          </a:xfrm>
        </p:spPr>
        <p:txBody>
          <a:bodyPr/>
          <a:lstStyle/>
          <a:p>
            <a:pPr marL="0" indent="0">
              <a:buNone/>
            </a:pPr>
            <a:r>
              <a:rPr lang="en-GB" sz="1600" dirty="0" smtClean="0"/>
              <a:t>Topics may include:</a:t>
            </a:r>
          </a:p>
          <a:p>
            <a:pPr marL="0" indent="0">
              <a:buNone/>
            </a:pPr>
            <a:endParaRPr lang="en-GB" sz="1600" dirty="0"/>
          </a:p>
          <a:p>
            <a:pPr lvl="0">
              <a:spcBef>
                <a:spcPts val="600"/>
              </a:spcBef>
              <a:buClrTx/>
              <a:buFont typeface="Wingdings" panose="05000000000000000000" pitchFamily="2" charset="2"/>
              <a:buChar char="§"/>
            </a:pPr>
            <a:r>
              <a:rPr lang="en-GB" sz="1600" dirty="0"/>
              <a:t>Location and sightlines for </a:t>
            </a:r>
            <a:r>
              <a:rPr lang="en-GB" sz="1600" dirty="0" smtClean="0"/>
              <a:t>CCTV-cameras.</a:t>
            </a:r>
            <a:endParaRPr lang="en-GB" sz="1600" dirty="0"/>
          </a:p>
          <a:p>
            <a:pPr lvl="0">
              <a:spcBef>
                <a:spcPts val="600"/>
              </a:spcBef>
              <a:buClrTx/>
              <a:buFont typeface="Wingdings" panose="05000000000000000000" pitchFamily="2" charset="2"/>
              <a:buChar char="§"/>
            </a:pPr>
            <a:r>
              <a:rPr lang="en-GB" sz="1600" dirty="0"/>
              <a:t>Sightlines for security </a:t>
            </a:r>
            <a:r>
              <a:rPr lang="en-GB" sz="1600" dirty="0" smtClean="0"/>
              <a:t>guards.</a:t>
            </a:r>
            <a:endParaRPr lang="en-GB" sz="1600" dirty="0"/>
          </a:p>
          <a:p>
            <a:pPr lvl="0">
              <a:spcBef>
                <a:spcPts val="600"/>
              </a:spcBef>
              <a:buClrTx/>
              <a:buFont typeface="Wingdings" panose="05000000000000000000" pitchFamily="2" charset="2"/>
              <a:buChar char="§"/>
            </a:pPr>
            <a:r>
              <a:rPr lang="en-GB" sz="1600" dirty="0"/>
              <a:t>Height and robustness of the </a:t>
            </a:r>
            <a:r>
              <a:rPr lang="en-GB" sz="1600" dirty="0" smtClean="0"/>
              <a:t>build.</a:t>
            </a:r>
            <a:endParaRPr lang="en-GB" sz="1600" dirty="0"/>
          </a:p>
          <a:p>
            <a:pPr lvl="0">
              <a:spcBef>
                <a:spcPts val="600"/>
              </a:spcBef>
              <a:buClrTx/>
              <a:buFont typeface="Wingdings" panose="05000000000000000000" pitchFamily="2" charset="2"/>
              <a:buChar char="§"/>
            </a:pPr>
            <a:r>
              <a:rPr lang="en-GB" sz="1600" dirty="0"/>
              <a:t>Which display cases </a:t>
            </a:r>
            <a:r>
              <a:rPr lang="en-GB" sz="1600" dirty="0" smtClean="0"/>
              <a:t>will be used.</a:t>
            </a:r>
          </a:p>
          <a:p>
            <a:pPr lvl="0">
              <a:spcBef>
                <a:spcPts val="600"/>
              </a:spcBef>
              <a:buClrTx/>
              <a:buFont typeface="Wingdings" panose="05000000000000000000" pitchFamily="2" charset="2"/>
              <a:buChar char="§"/>
            </a:pPr>
            <a:r>
              <a:rPr lang="en-GB" sz="1600" dirty="0" smtClean="0"/>
              <a:t>How </a:t>
            </a:r>
            <a:r>
              <a:rPr lang="en-GB" sz="1600" dirty="0"/>
              <a:t>display cases will be fixed to the </a:t>
            </a:r>
            <a:r>
              <a:rPr lang="en-GB" sz="1600" dirty="0" smtClean="0"/>
              <a:t>floors or walls.</a:t>
            </a:r>
            <a:endParaRPr lang="en-GB" sz="1600" dirty="0"/>
          </a:p>
          <a:p>
            <a:pPr lvl="0">
              <a:spcBef>
                <a:spcPts val="600"/>
              </a:spcBef>
              <a:buClrTx/>
              <a:buFont typeface="Wingdings" panose="05000000000000000000" pitchFamily="2" charset="2"/>
              <a:buChar char="§"/>
            </a:pPr>
            <a:r>
              <a:rPr lang="en-GB" sz="1600" dirty="0"/>
              <a:t>How </a:t>
            </a:r>
            <a:r>
              <a:rPr lang="en-GB" sz="1600" dirty="0" smtClean="0"/>
              <a:t>some individual </a:t>
            </a:r>
            <a:r>
              <a:rPr lang="en-GB" sz="1600" dirty="0"/>
              <a:t>objects </a:t>
            </a:r>
            <a:r>
              <a:rPr lang="en-GB" sz="1600" dirty="0" smtClean="0"/>
              <a:t>might be </a:t>
            </a:r>
            <a:r>
              <a:rPr lang="en-GB" sz="1600" dirty="0"/>
              <a:t>fixed to </a:t>
            </a:r>
            <a:r>
              <a:rPr lang="en-GB" sz="1600" dirty="0" smtClean="0"/>
              <a:t>floors or walls.</a:t>
            </a:r>
            <a:endParaRPr lang="en-GB" sz="1600" dirty="0"/>
          </a:p>
          <a:p>
            <a:pPr lvl="0">
              <a:spcBef>
                <a:spcPts val="600"/>
              </a:spcBef>
              <a:buClrTx/>
              <a:buFont typeface="Wingdings" panose="05000000000000000000" pitchFamily="2" charset="2"/>
              <a:buChar char="§"/>
            </a:pPr>
            <a:r>
              <a:rPr lang="en-GB" sz="1600" dirty="0"/>
              <a:t>Access routes to display cases and visibility of </a:t>
            </a:r>
            <a:r>
              <a:rPr lang="en-GB" sz="1600" dirty="0" smtClean="0"/>
              <a:t>locks.</a:t>
            </a:r>
          </a:p>
          <a:p>
            <a:pPr lvl="0">
              <a:spcBef>
                <a:spcPts val="600"/>
              </a:spcBef>
              <a:buClrTx/>
              <a:buFont typeface="Wingdings" panose="05000000000000000000" pitchFamily="2" charset="2"/>
              <a:buChar char="§"/>
            </a:pPr>
            <a:r>
              <a:rPr lang="en-GB" sz="1600" dirty="0" smtClean="0"/>
              <a:t>Alarm </a:t>
            </a:r>
            <a:r>
              <a:rPr lang="en-GB" sz="1600" dirty="0"/>
              <a:t>systems </a:t>
            </a:r>
            <a:r>
              <a:rPr lang="en-GB" sz="1600" dirty="0" smtClean="0"/>
              <a:t>that will used.</a:t>
            </a:r>
          </a:p>
          <a:p>
            <a:pPr lvl="0">
              <a:spcBef>
                <a:spcPts val="600"/>
              </a:spcBef>
              <a:buClrTx/>
              <a:buFont typeface="Wingdings" panose="05000000000000000000" pitchFamily="2" charset="2"/>
              <a:buChar char="§"/>
            </a:pPr>
            <a:r>
              <a:rPr lang="en-GB" sz="1600" dirty="0" smtClean="0"/>
              <a:t>Special </a:t>
            </a:r>
            <a:r>
              <a:rPr lang="en-GB" sz="1600" dirty="0"/>
              <a:t>considerations for high profile loans (e.g. the US constitution required a dedicated security guard at all times</a:t>
            </a:r>
            <a:r>
              <a:rPr lang="en-GB" sz="1600" dirty="0" smtClean="0"/>
              <a:t>).</a:t>
            </a:r>
            <a:endParaRPr lang="en-GB" sz="1600" dirty="0"/>
          </a:p>
          <a:p>
            <a:pPr lvl="0">
              <a:spcBef>
                <a:spcPts val="600"/>
              </a:spcBef>
              <a:buClrTx/>
              <a:buFont typeface="Wingdings" panose="05000000000000000000" pitchFamily="2" charset="2"/>
              <a:buChar char="§"/>
            </a:pPr>
            <a:r>
              <a:rPr lang="en-GB" sz="1600" dirty="0" smtClean="0"/>
              <a:t>Sensitive collections on display (e.g</a:t>
            </a:r>
            <a:r>
              <a:rPr lang="en-GB" sz="1600" dirty="0"/>
              <a:t>. material that might shock </a:t>
            </a:r>
            <a:r>
              <a:rPr lang="en-GB" sz="1600" dirty="0" smtClean="0"/>
              <a:t>visitors or </a:t>
            </a:r>
            <a:r>
              <a:rPr lang="en-GB" sz="1600" dirty="0"/>
              <a:t>provoke a protest</a:t>
            </a:r>
            <a:r>
              <a:rPr lang="en-GB" sz="1600" dirty="0" smtClean="0"/>
              <a:t>).</a:t>
            </a:r>
            <a:endParaRPr lang="en-GB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ED3DC-378C-4D78-A54F-5AC8AD2F5278}" type="slidenum">
              <a:rPr lang="en-GB" smtClean="0"/>
              <a:t>15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103" y="989634"/>
            <a:ext cx="2219716" cy="177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48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800" dirty="0" smtClean="0"/>
              <a:t>ON-SITE EXHIBITION SPACES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sz="2400" b="1" dirty="0" smtClean="0"/>
              <a:t>Object Installation / De-installation</a:t>
            </a:r>
            <a:endParaRPr lang="en-GB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811" y="1599830"/>
            <a:ext cx="6972389" cy="4524915"/>
          </a:xfrm>
        </p:spPr>
        <p:txBody>
          <a:bodyPr/>
          <a:lstStyle/>
          <a:p>
            <a:pPr>
              <a:lnSpc>
                <a:spcPct val="200000"/>
              </a:lnSpc>
              <a:buClrTx/>
              <a:buFont typeface="Wingdings" panose="05000000000000000000" pitchFamily="2" charset="2"/>
              <a:buChar char="§"/>
            </a:pPr>
            <a:r>
              <a:rPr lang="en-GB" sz="1600" dirty="0" smtClean="0"/>
              <a:t>Storage of objects before installation  / after de-installation.</a:t>
            </a:r>
          </a:p>
          <a:p>
            <a:pPr>
              <a:lnSpc>
                <a:spcPct val="200000"/>
              </a:lnSpc>
              <a:spcBef>
                <a:spcPts val="600"/>
              </a:spcBef>
              <a:buClrTx/>
              <a:buFont typeface="Wingdings" panose="05000000000000000000" pitchFamily="2" charset="2"/>
              <a:buChar char="§"/>
            </a:pPr>
            <a:r>
              <a:rPr lang="en-GB" sz="1600" dirty="0" smtClean="0"/>
              <a:t>Gallery access.</a:t>
            </a:r>
          </a:p>
          <a:p>
            <a:pPr>
              <a:lnSpc>
                <a:spcPct val="200000"/>
              </a:lnSpc>
              <a:spcAft>
                <a:spcPts val="1200"/>
              </a:spcAft>
              <a:buClrTx/>
              <a:buFont typeface="Wingdings" panose="05000000000000000000" pitchFamily="2" charset="2"/>
              <a:buChar char="§"/>
            </a:pPr>
            <a:r>
              <a:rPr lang="en-GB" sz="1600" dirty="0" smtClean="0"/>
              <a:t>Number of cases open at </a:t>
            </a:r>
            <a:br>
              <a:rPr lang="en-GB" sz="1600" dirty="0" smtClean="0"/>
            </a:br>
            <a:r>
              <a:rPr lang="en-GB" sz="1600" dirty="0" smtClean="0"/>
              <a:t>any one time.</a:t>
            </a:r>
            <a:endParaRPr lang="en-GB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ED3DC-378C-4D78-A54F-5AC8AD2F5278}" type="slidenum">
              <a:rPr lang="en-GB" smtClean="0"/>
              <a:t>16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005" y="2333250"/>
            <a:ext cx="5055326" cy="379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02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800" dirty="0" smtClean="0"/>
              <a:t>ON-SITE EXHIBITION SPACES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sz="2400" b="1" dirty="0" smtClean="0"/>
              <a:t>Inward Loans</a:t>
            </a:r>
            <a:endParaRPr lang="en-GB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9269" y="1599830"/>
            <a:ext cx="5834135" cy="4524915"/>
          </a:xfrm>
        </p:spPr>
        <p:txBody>
          <a:bodyPr/>
          <a:lstStyle/>
          <a:p>
            <a:pPr marL="0">
              <a:spcBef>
                <a:spcPts val="12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§"/>
            </a:pPr>
            <a:r>
              <a:rPr lang="en-GB" sz="1600" dirty="0" smtClean="0"/>
              <a:t>Lender requirements.</a:t>
            </a:r>
          </a:p>
          <a:p>
            <a:pPr marL="0">
              <a:spcBef>
                <a:spcPts val="12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§"/>
            </a:pPr>
            <a:r>
              <a:rPr lang="en-GB" sz="1600" dirty="0" smtClean="0"/>
              <a:t>Use of couriers and fine art transportation companies.</a:t>
            </a:r>
          </a:p>
          <a:p>
            <a:pPr marL="0">
              <a:spcBef>
                <a:spcPts val="12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§"/>
            </a:pPr>
            <a:r>
              <a:rPr lang="en-GB" sz="1600" dirty="0" smtClean="0"/>
              <a:t>Escorting couriers within the BL site.</a:t>
            </a:r>
          </a:p>
          <a:p>
            <a:pPr marL="0">
              <a:spcBef>
                <a:spcPts val="12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§"/>
            </a:pPr>
            <a:r>
              <a:rPr lang="en-GB" sz="1600" dirty="0" smtClean="0"/>
              <a:t>Timeliness.</a:t>
            </a:r>
          </a:p>
          <a:p>
            <a:pPr marL="0">
              <a:spcBef>
                <a:spcPts val="12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§"/>
            </a:pPr>
            <a:r>
              <a:rPr lang="en-GB" sz="1600" dirty="0" smtClean="0"/>
              <a:t>Back-up plans for storage.</a:t>
            </a:r>
            <a:endParaRPr lang="en-GB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ED3DC-378C-4D78-A54F-5AC8AD2F5278}" type="slidenum">
              <a:rPr lang="en-GB" smtClean="0"/>
              <a:t>17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225" y="2583543"/>
            <a:ext cx="2783873" cy="30879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22614" y="5655004"/>
            <a:ext cx="2538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Image: myelitedetail.us free clip art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86650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800" dirty="0" smtClean="0"/>
              <a:t>ON-SITE EXHIBITION SPACES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sz="2400" b="1" dirty="0" smtClean="0"/>
              <a:t>Day to day physical security in the galleries</a:t>
            </a:r>
            <a:endParaRPr lang="en-GB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599830"/>
            <a:ext cx="6438900" cy="4524915"/>
          </a:xfrm>
        </p:spPr>
        <p:txBody>
          <a:bodyPr/>
          <a:lstStyle/>
          <a:p>
            <a:pPr marL="0" indent="0">
              <a:buNone/>
            </a:pPr>
            <a:r>
              <a:rPr lang="en-GB" sz="1600" b="1" i="1" dirty="0" smtClean="0"/>
              <a:t>WHEN GALLERIES ARE OPEN TO THE PUBLIC</a:t>
            </a:r>
          </a:p>
          <a:p>
            <a:pPr marL="0" indent="0">
              <a:buNone/>
            </a:pPr>
            <a:endParaRPr lang="en-GB" sz="1600" b="1" i="1" dirty="0" smtClean="0"/>
          </a:p>
          <a:p>
            <a:pPr>
              <a:spcAft>
                <a:spcPts val="600"/>
              </a:spcAft>
              <a:buClrTx/>
              <a:buFont typeface="Wingdings" panose="05000000000000000000" pitchFamily="2" charset="2"/>
              <a:buChar char="§"/>
            </a:pPr>
            <a:r>
              <a:rPr lang="en-GB" sz="1600" dirty="0"/>
              <a:t>Perimeter security </a:t>
            </a:r>
            <a:r>
              <a:rPr lang="en-GB" sz="1600" dirty="0" smtClean="0"/>
              <a:t>controls.</a:t>
            </a:r>
            <a:endParaRPr lang="en-GB" sz="1600" dirty="0"/>
          </a:p>
          <a:p>
            <a:pPr>
              <a:spcAft>
                <a:spcPts val="600"/>
              </a:spcAft>
              <a:buClrTx/>
              <a:buFont typeface="Wingdings" panose="05000000000000000000" pitchFamily="2" charset="2"/>
              <a:buChar char="§"/>
            </a:pPr>
            <a:r>
              <a:rPr lang="en-GB" sz="1600" dirty="0" smtClean="0"/>
              <a:t>Gallery guards.</a:t>
            </a:r>
          </a:p>
          <a:p>
            <a:pPr>
              <a:spcAft>
                <a:spcPts val="600"/>
              </a:spcAft>
              <a:buClrTx/>
              <a:buFont typeface="Wingdings" panose="05000000000000000000" pitchFamily="2" charset="2"/>
              <a:buChar char="§"/>
            </a:pPr>
            <a:r>
              <a:rPr lang="en-GB" sz="1600" dirty="0" smtClean="0"/>
              <a:t>CCTV in the gallery.</a:t>
            </a:r>
          </a:p>
          <a:p>
            <a:pPr>
              <a:spcAft>
                <a:spcPts val="600"/>
              </a:spcAft>
              <a:buClrTx/>
              <a:buFont typeface="Wingdings" panose="05000000000000000000" pitchFamily="2" charset="2"/>
              <a:buChar char="§"/>
            </a:pPr>
            <a:r>
              <a:rPr lang="en-GB" sz="1600" dirty="0" smtClean="0"/>
              <a:t>Alarms in display cases.</a:t>
            </a:r>
          </a:p>
          <a:p>
            <a:pPr>
              <a:spcAft>
                <a:spcPts val="600"/>
              </a:spcAft>
              <a:buClrTx/>
              <a:buFont typeface="Wingdings" panose="05000000000000000000" pitchFamily="2" charset="2"/>
              <a:buChar char="§"/>
            </a:pPr>
            <a:r>
              <a:rPr lang="en-GB" sz="1600" dirty="0" smtClean="0"/>
              <a:t>Gallery environment (45%-55% RH, </a:t>
            </a:r>
          </a:p>
          <a:p>
            <a:pPr marL="0" indent="0">
              <a:spcAft>
                <a:spcPts val="600"/>
              </a:spcAft>
              <a:buClrTx/>
              <a:buNone/>
            </a:pPr>
            <a:r>
              <a:rPr lang="en-GB" sz="1600" dirty="0"/>
              <a:t> </a:t>
            </a:r>
            <a:r>
              <a:rPr lang="en-GB" sz="1600" dirty="0" smtClean="0"/>
              <a:t>    18</a:t>
            </a:r>
            <a:r>
              <a:rPr lang="en-GB" sz="1600" dirty="0"/>
              <a:t>⁰–22⁰C, </a:t>
            </a:r>
            <a:r>
              <a:rPr lang="en-GB" sz="1600" dirty="0" smtClean="0"/>
              <a:t>maximum 50 lux)</a:t>
            </a:r>
          </a:p>
          <a:p>
            <a:pPr>
              <a:spcAft>
                <a:spcPts val="600"/>
              </a:spcAft>
              <a:buClrTx/>
              <a:buFont typeface="Wingdings" panose="05000000000000000000" pitchFamily="2" charset="2"/>
              <a:buChar char="§"/>
            </a:pPr>
            <a:r>
              <a:rPr lang="en-GB" sz="1600" dirty="0" smtClean="0"/>
              <a:t>No food or drink in the galleries.</a:t>
            </a:r>
          </a:p>
          <a:p>
            <a:pPr>
              <a:spcAft>
                <a:spcPts val="600"/>
              </a:spcAft>
              <a:buClrTx/>
              <a:buFont typeface="Wingdings" panose="05000000000000000000" pitchFamily="2" charset="2"/>
              <a:buChar char="§"/>
            </a:pPr>
            <a:r>
              <a:rPr lang="en-GB" sz="1600" dirty="0" smtClean="0"/>
              <a:t>No large bags / no bags at all in the galleries.</a:t>
            </a:r>
            <a:endParaRPr lang="en-GB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ED3DC-378C-4D78-A54F-5AC8AD2F5278}" type="slidenum">
              <a:rPr lang="en-GB" smtClean="0"/>
              <a:t>18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13" t="37764" b="2807"/>
          <a:stretch/>
        </p:blipFill>
        <p:spPr>
          <a:xfrm>
            <a:off x="5926476" y="2142309"/>
            <a:ext cx="2325038" cy="371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98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800" dirty="0" smtClean="0"/>
              <a:t>ON-SITE EXHIBITION SPACES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sz="2400" b="1" dirty="0" smtClean="0"/>
              <a:t>Day to day physical security in the galleries</a:t>
            </a:r>
            <a:endParaRPr lang="en-GB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00" y="1599830"/>
            <a:ext cx="6896100" cy="4524915"/>
          </a:xfrm>
        </p:spPr>
        <p:txBody>
          <a:bodyPr/>
          <a:lstStyle/>
          <a:p>
            <a:pPr marL="0" indent="0">
              <a:buNone/>
            </a:pPr>
            <a:r>
              <a:rPr lang="en-GB" sz="1600" b="1" i="1" dirty="0" smtClean="0"/>
              <a:t>WHEN GALLERIES ARE OPEN FOR PRIVATE VIEWS</a:t>
            </a:r>
          </a:p>
          <a:p>
            <a:pPr marL="0" indent="0">
              <a:buNone/>
            </a:pPr>
            <a:endParaRPr lang="en-GB" sz="1600" b="1" i="1" dirty="0"/>
          </a:p>
          <a:p>
            <a:pPr marL="0" indent="0">
              <a:buNone/>
            </a:pPr>
            <a:endParaRPr lang="en-GB" sz="1600" dirty="0" smtClean="0"/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endParaRPr lang="en-GB" sz="1600" dirty="0" smtClean="0"/>
          </a:p>
          <a:p>
            <a:pPr marL="0" indent="0">
              <a:buNone/>
            </a:pPr>
            <a:r>
              <a:rPr lang="en-GB" sz="1600" dirty="0" smtClean="0"/>
              <a:t>Exactly the same.</a:t>
            </a:r>
          </a:p>
          <a:p>
            <a:pPr marL="0" indent="0">
              <a:buNone/>
            </a:pPr>
            <a:endParaRPr lang="en-GB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ED3DC-378C-4D78-A54F-5AC8AD2F5278}" type="slidenum">
              <a:rPr lang="en-GB" smtClean="0"/>
              <a:t>19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150" y="2745279"/>
            <a:ext cx="4292019" cy="286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02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b="1" dirty="0" smtClean="0"/>
              <a:t>Collection Security and the British Library</a:t>
            </a:r>
            <a:r>
              <a:rPr lang="en-GB" sz="2400" dirty="0" smtClean="0"/>
              <a:t/>
            </a:r>
            <a:br>
              <a:rPr lang="en-GB" sz="2400" dirty="0" smtClean="0"/>
            </a:br>
            <a:r>
              <a:rPr lang="en-GB" sz="2400" b="1" dirty="0" smtClean="0"/>
              <a:t>and the management of risk</a:t>
            </a:r>
            <a:endParaRPr lang="en-GB" sz="2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ED3DC-378C-4D78-A54F-5AC8AD2F5278}" type="slidenum">
              <a:rPr lang="en-GB" smtClean="0"/>
              <a:t>2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3944202" y="1965277"/>
            <a:ext cx="4872251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GB" sz="1600" dirty="0" smtClean="0"/>
              <a:t>Some background about the British Library, collection risk, and the governance of collection security issues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GB" sz="1600" dirty="0" smtClean="0"/>
              <a:t>Our on-site exhibition spaces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GB" sz="1600" dirty="0" smtClean="0"/>
              <a:t>How we plan exhibition security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GB" sz="1600" dirty="0" smtClean="0"/>
              <a:t>Object installation / de-installation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GB" sz="1600" dirty="0" smtClean="0"/>
              <a:t>Inward loans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GB" sz="1600" dirty="0" smtClean="0"/>
              <a:t>Day-to-day physical security in the galleries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GB" sz="1600" dirty="0" smtClean="0"/>
              <a:t>Security guidelines and training for exhibitions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GB" sz="1600" dirty="0" smtClean="0"/>
              <a:t>Touring exhibitions and individual outward loans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GB" sz="1600" dirty="0" smtClean="0"/>
              <a:t>Concluding remarks</a:t>
            </a:r>
          </a:p>
          <a:p>
            <a:pPr marL="285750" indent="-285750">
              <a:buFont typeface="Arial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itchFamily="34" charset="0"/>
              <a:buChar char="•"/>
            </a:pP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"/>
          <a:stretch/>
        </p:blipFill>
        <p:spPr>
          <a:xfrm rot="5400000">
            <a:off x="-150921" y="2031852"/>
            <a:ext cx="4374151" cy="3393281"/>
          </a:xfrm>
        </p:spPr>
      </p:pic>
    </p:spTree>
    <p:extLst>
      <p:ext uri="{BB962C8B-B14F-4D97-AF65-F5344CB8AC3E}">
        <p14:creationId xmlns:p14="http://schemas.microsoft.com/office/powerpoint/2010/main" val="4131987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800" dirty="0" smtClean="0"/>
              <a:t>ON-SITE EXHIBITION SPACES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sz="2400" b="1" dirty="0" smtClean="0"/>
              <a:t>Day to day physical security in the galleries</a:t>
            </a:r>
            <a:endParaRPr lang="en-GB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2950" y="1599830"/>
            <a:ext cx="5770454" cy="4524915"/>
          </a:xfrm>
        </p:spPr>
        <p:txBody>
          <a:bodyPr/>
          <a:lstStyle/>
          <a:p>
            <a:pPr marL="0" indent="0">
              <a:buNone/>
            </a:pPr>
            <a:r>
              <a:rPr lang="en-GB" sz="1600" b="1" i="1" dirty="0" smtClean="0"/>
              <a:t>WHEN THE GALLERIES ARE CLOSED</a:t>
            </a:r>
          </a:p>
          <a:p>
            <a:pPr marL="0" indent="0">
              <a:buNone/>
            </a:pPr>
            <a:endParaRPr lang="en-GB" sz="1600" dirty="0"/>
          </a:p>
          <a:p>
            <a:pPr>
              <a:spcAft>
                <a:spcPts val="600"/>
              </a:spcAft>
              <a:buClrTx/>
              <a:buFont typeface="Wingdings" panose="05000000000000000000" pitchFamily="2" charset="2"/>
              <a:buChar char="§"/>
            </a:pPr>
            <a:r>
              <a:rPr lang="en-GB" sz="1600" dirty="0" smtClean="0"/>
              <a:t>Doors are locked.</a:t>
            </a:r>
          </a:p>
          <a:p>
            <a:pPr>
              <a:spcAft>
                <a:spcPts val="600"/>
              </a:spcAft>
              <a:buClrTx/>
              <a:buFont typeface="Wingdings" panose="05000000000000000000" pitchFamily="2" charset="2"/>
              <a:buChar char="§"/>
            </a:pPr>
            <a:r>
              <a:rPr lang="en-GB" sz="1600" dirty="0" smtClean="0"/>
              <a:t>All CCTV and alarms remain on.</a:t>
            </a:r>
          </a:p>
          <a:p>
            <a:pPr>
              <a:spcAft>
                <a:spcPts val="600"/>
              </a:spcAft>
              <a:buClrTx/>
              <a:buFont typeface="Wingdings" panose="05000000000000000000" pitchFamily="2" charset="2"/>
              <a:buChar char="§"/>
            </a:pPr>
            <a:r>
              <a:rPr lang="en-GB" sz="1600" dirty="0" smtClean="0"/>
              <a:t>Staff access is controlled.</a:t>
            </a:r>
            <a:endParaRPr lang="en-GB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ED3DC-378C-4D78-A54F-5AC8AD2F5278}" type="slidenum">
              <a:rPr lang="en-GB" smtClean="0"/>
              <a:t>20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49956" y="2537224"/>
            <a:ext cx="3533502" cy="265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064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800" dirty="0" smtClean="0"/>
              <a:t>ON-SITE EXHIBITION SPACES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sz="2400" b="1" dirty="0" smtClean="0"/>
              <a:t>Security guidelines and training</a:t>
            </a:r>
            <a:endParaRPr lang="en-GB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1999" y="1599830"/>
            <a:ext cx="6234545" cy="4524915"/>
          </a:xfrm>
        </p:spPr>
        <p:txBody>
          <a:bodyPr/>
          <a:lstStyle/>
          <a:p>
            <a:pPr marL="0" indent="0">
              <a:buNone/>
            </a:pPr>
            <a:r>
              <a:rPr lang="en-GB" sz="1600" b="1" i="1" dirty="0" smtClean="0"/>
              <a:t>Staff Use of The Collections</a:t>
            </a:r>
            <a:r>
              <a:rPr lang="en-GB" sz="1600" dirty="0" smtClean="0"/>
              <a:t> policy has to be followed, includes instructions on:</a:t>
            </a:r>
          </a:p>
          <a:p>
            <a:pPr marL="0" indent="0">
              <a:buNone/>
            </a:pPr>
            <a:endParaRPr lang="en-GB" sz="1600" dirty="0" smtClean="0"/>
          </a:p>
          <a:p>
            <a:pPr>
              <a:spcBef>
                <a:spcPts val="12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§"/>
            </a:pPr>
            <a:r>
              <a:rPr lang="en-GB" sz="1600" dirty="0"/>
              <a:t>C</a:t>
            </a:r>
            <a:r>
              <a:rPr lang="en-GB" sz="1600" dirty="0" smtClean="0"/>
              <a:t>orrect use of the internal circulation system for collection items.</a:t>
            </a:r>
          </a:p>
          <a:p>
            <a:pPr>
              <a:spcBef>
                <a:spcPts val="12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§"/>
            </a:pPr>
            <a:r>
              <a:rPr lang="en-GB" sz="1600" dirty="0"/>
              <a:t>R</a:t>
            </a:r>
            <a:r>
              <a:rPr lang="en-GB" sz="1600" dirty="0" smtClean="0"/>
              <a:t>equirement for collection handling training.</a:t>
            </a:r>
          </a:p>
          <a:p>
            <a:pPr>
              <a:spcBef>
                <a:spcPts val="12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§"/>
            </a:pPr>
            <a:r>
              <a:rPr lang="en-GB" sz="1600" dirty="0"/>
              <a:t>R</a:t>
            </a:r>
            <a:r>
              <a:rPr lang="en-GB" sz="1600" dirty="0" smtClean="0"/>
              <a:t>equirement to store collections items appropriately.</a:t>
            </a:r>
          </a:p>
          <a:p>
            <a:pPr>
              <a:spcBef>
                <a:spcPts val="12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§"/>
            </a:pPr>
            <a:r>
              <a:rPr lang="en-GB" sz="1600" dirty="0"/>
              <a:t>G</a:t>
            </a:r>
            <a:r>
              <a:rPr lang="en-GB" sz="1600" dirty="0" smtClean="0"/>
              <a:t>uidelines on how to transport </a:t>
            </a:r>
          </a:p>
          <a:p>
            <a:pPr marL="0" indent="0">
              <a:spcBef>
                <a:spcPts val="1200"/>
              </a:spcBef>
              <a:spcAft>
                <a:spcPts val="0"/>
              </a:spcAft>
              <a:buClrTx/>
              <a:buNone/>
            </a:pPr>
            <a:r>
              <a:rPr lang="en-GB" sz="1600" dirty="0" smtClean="0"/>
              <a:t>     collection items around the building.</a:t>
            </a:r>
          </a:p>
          <a:p>
            <a:endParaRPr lang="en-GB" sz="2000" dirty="0" smtClean="0"/>
          </a:p>
          <a:p>
            <a:endParaRPr lang="en-GB" sz="2000" dirty="0" smtClean="0"/>
          </a:p>
          <a:p>
            <a:endParaRPr lang="en-GB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ED3DC-378C-4D78-A54F-5AC8AD2F5278}" type="slidenum">
              <a:rPr lang="en-GB" smtClean="0"/>
              <a:t>21</a:t>
            </a:fld>
            <a:endParaRPr lang="en-GB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3" t="5848" r="47618" b="69418"/>
          <a:stretch/>
        </p:blipFill>
        <p:spPr bwMode="auto">
          <a:xfrm>
            <a:off x="5071359" y="4003882"/>
            <a:ext cx="3494905" cy="1685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968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800" dirty="0" smtClean="0"/>
              <a:t>OFF-SITE EXHIBITIONS AND LOANS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sz="2400" b="1" dirty="0" smtClean="0"/>
              <a:t>Touring Exhibitions &amp; Individual Loans</a:t>
            </a:r>
            <a:endParaRPr lang="en-GB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3074" y="1417310"/>
            <a:ext cx="6170593" cy="4524915"/>
          </a:xfrm>
        </p:spPr>
        <p:txBody>
          <a:bodyPr/>
          <a:lstStyle/>
          <a:p>
            <a:pPr>
              <a:spcAft>
                <a:spcPts val="600"/>
              </a:spcAft>
              <a:buClrTx/>
              <a:buFont typeface="Wingdings" panose="05000000000000000000" pitchFamily="2" charset="2"/>
              <a:buChar char="§"/>
            </a:pPr>
            <a:r>
              <a:rPr lang="en-GB" sz="1600" dirty="0" smtClean="0"/>
              <a:t>British Library Loans Registry oversees:</a:t>
            </a:r>
          </a:p>
          <a:p>
            <a:pPr lvl="1">
              <a:spcAft>
                <a:spcPts val="600"/>
              </a:spcAft>
              <a:buClrTx/>
              <a:buFont typeface="Wingdings" panose="05000000000000000000" pitchFamily="2" charset="2"/>
              <a:buChar char="Ø"/>
            </a:pPr>
            <a:r>
              <a:rPr lang="en-GB" sz="1600" dirty="0" smtClean="0"/>
              <a:t>our own exhibitions touring to other venues,</a:t>
            </a:r>
          </a:p>
          <a:p>
            <a:pPr lvl="1">
              <a:spcAft>
                <a:spcPts val="600"/>
              </a:spcAft>
              <a:buClrTx/>
              <a:buFont typeface="Wingdings" panose="05000000000000000000" pitchFamily="2" charset="2"/>
              <a:buChar char="Ø"/>
            </a:pPr>
            <a:r>
              <a:rPr lang="en-GB" sz="1600" dirty="0"/>
              <a:t>i</a:t>
            </a:r>
            <a:r>
              <a:rPr lang="en-GB" sz="1600" dirty="0" smtClean="0"/>
              <a:t>ndividual collections items lent to other venues.</a:t>
            </a:r>
          </a:p>
          <a:p>
            <a:pPr>
              <a:spcAft>
                <a:spcPts val="600"/>
              </a:spcAft>
              <a:buClrTx/>
              <a:buFont typeface="Wingdings" panose="05000000000000000000" pitchFamily="2" charset="2"/>
              <a:buChar char="§"/>
            </a:pPr>
            <a:r>
              <a:rPr lang="en-GB" sz="1600" dirty="0" smtClean="0"/>
              <a:t>Guidance to borrowers is given in document “Borrowing from the British Library for Exhibition”.</a:t>
            </a:r>
          </a:p>
          <a:p>
            <a:pPr>
              <a:spcAft>
                <a:spcPts val="600"/>
              </a:spcAft>
              <a:buClrTx/>
              <a:buFont typeface="Wingdings" panose="05000000000000000000" pitchFamily="2" charset="2"/>
              <a:buChar char="§"/>
            </a:pPr>
            <a:r>
              <a:rPr lang="en-GB" sz="1600" dirty="0" smtClean="0"/>
              <a:t>Venues must meet the demands of the UK National Security Adviser.</a:t>
            </a:r>
          </a:p>
          <a:p>
            <a:pPr>
              <a:buClrTx/>
              <a:buFont typeface="Wingdings" panose="05000000000000000000" pitchFamily="2" charset="2"/>
              <a:buChar char="§"/>
            </a:pPr>
            <a:endParaRPr lang="en-GB" dirty="0" smtClean="0"/>
          </a:p>
          <a:p>
            <a:pPr>
              <a:buClrTx/>
              <a:buFont typeface="Wingdings" panose="05000000000000000000" pitchFamily="2" charset="2"/>
              <a:buChar char="§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ED3DC-378C-4D78-A54F-5AC8AD2F5278}" type="slidenum">
              <a:rPr lang="en-GB" smtClean="0"/>
              <a:t>22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3" b="23140"/>
          <a:stretch/>
        </p:blipFill>
        <p:spPr>
          <a:xfrm>
            <a:off x="1753204" y="3998800"/>
            <a:ext cx="4290332" cy="211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25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081" y="274575"/>
            <a:ext cx="8229838" cy="762655"/>
          </a:xfrm>
        </p:spPr>
        <p:txBody>
          <a:bodyPr/>
          <a:lstStyle/>
          <a:p>
            <a:r>
              <a:rPr lang="en-GB" sz="2400" b="1" dirty="0" smtClean="0"/>
              <a:t>Concluding remarks</a:t>
            </a:r>
            <a:endParaRPr lang="en-GB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081" y="1244988"/>
            <a:ext cx="8419052" cy="5293999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v"/>
            </a:pPr>
            <a:r>
              <a:rPr lang="en-GB" sz="1600" dirty="0" smtClean="0">
                <a:solidFill>
                  <a:schemeClr val="bg2"/>
                </a:solidFill>
              </a:rPr>
              <a:t>Ensure clear governance and ownership of collection security issues within the institution.</a:t>
            </a:r>
          </a:p>
          <a:p>
            <a:pPr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v"/>
            </a:pPr>
            <a:r>
              <a:rPr lang="en-GB" sz="1600" dirty="0" smtClean="0">
                <a:solidFill>
                  <a:schemeClr val="bg2"/>
                </a:solidFill>
              </a:rPr>
              <a:t>Build collection security into the planning process for new galleries and temporary exhibitions.</a:t>
            </a:r>
          </a:p>
          <a:p>
            <a:pPr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v"/>
            </a:pPr>
            <a:r>
              <a:rPr lang="en-GB" sz="1600" dirty="0" smtClean="0">
                <a:solidFill>
                  <a:schemeClr val="bg2"/>
                </a:solidFill>
              </a:rPr>
              <a:t>Think about security during installation / de-installation of exhibitions for both your own objects and for inward loans.</a:t>
            </a:r>
          </a:p>
          <a:p>
            <a:pPr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v"/>
            </a:pPr>
            <a:r>
              <a:rPr lang="en-GB" sz="1600" dirty="0" smtClean="0">
                <a:solidFill>
                  <a:schemeClr val="bg2"/>
                </a:solidFill>
              </a:rPr>
              <a:t>Have policies and procedures that ensure the security of objects in the galleries on a day-to-day basis.</a:t>
            </a:r>
          </a:p>
          <a:p>
            <a:pPr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v"/>
            </a:pPr>
            <a:r>
              <a:rPr lang="en-GB" sz="1600" dirty="0" smtClean="0">
                <a:solidFill>
                  <a:schemeClr val="bg2"/>
                </a:solidFill>
              </a:rPr>
              <a:t>Ensure that all staff who work with exhibitions are aware of their responsibilities and receive appropriate training.</a:t>
            </a:r>
          </a:p>
          <a:p>
            <a:pPr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v"/>
            </a:pPr>
            <a:r>
              <a:rPr lang="en-GB" sz="1600" dirty="0" smtClean="0">
                <a:solidFill>
                  <a:schemeClr val="bg2"/>
                </a:solidFill>
              </a:rPr>
              <a:t>For touring exhibitions and individual outward loans, be explicit about your institution’s collection security requirements from the outset.</a:t>
            </a:r>
          </a:p>
          <a:p>
            <a:pPr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v"/>
            </a:pPr>
            <a:r>
              <a:rPr lang="en-GB" sz="1600" dirty="0" smtClean="0">
                <a:solidFill>
                  <a:schemeClr val="bg2"/>
                </a:solidFill>
              </a:rPr>
              <a:t>Help borrowers to build their capacity to accept heritage loans, rather than compromise your own security requirements.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None/>
            </a:pPr>
            <a:endParaRPr lang="en-GB" sz="1600" dirty="0" smtClean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ED3DC-378C-4D78-A54F-5AC8AD2F5278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965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mtClean="0"/>
              <a:t>Thank you</a:t>
            </a:r>
            <a:endParaRPr lang="en-GB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b="1" smtClean="0">
                <a:solidFill>
                  <a:srgbClr val="FFFFFF"/>
                </a:solidFill>
              </a:rPr>
              <a:t>Adrian Edwards</a:t>
            </a:r>
          </a:p>
          <a:p>
            <a:r>
              <a:rPr lang="en-GB" smtClean="0">
                <a:solidFill>
                  <a:srgbClr val="FFFFFF"/>
                </a:solidFill>
              </a:rPr>
              <a:t>Head, Printed Heritage Collections</a:t>
            </a:r>
          </a:p>
          <a:p>
            <a:r>
              <a:rPr lang="en-GB" smtClean="0">
                <a:solidFill>
                  <a:srgbClr val="FFFFFF"/>
                </a:solidFill>
              </a:rPr>
              <a:t>The British Library</a:t>
            </a:r>
          </a:p>
          <a:p>
            <a:r>
              <a:rPr lang="en-GB" smtClean="0">
                <a:solidFill>
                  <a:srgbClr val="FFFFFF"/>
                </a:solidFill>
              </a:rPr>
              <a:t>adrian.edwards@bl.uk</a:t>
            </a: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E03ED3DC-378C-4D78-A54F-5AC8AD2F5278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797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2400" b="1" dirty="0" smtClean="0"/>
              <a:t>Some context</a:t>
            </a:r>
            <a:endParaRPr lang="en-US" altLang="en-US" sz="2400" b="1" dirty="0" smtClean="0"/>
          </a:p>
        </p:txBody>
      </p:sp>
      <p:pic>
        <p:nvPicPr>
          <p:cNvPr id="8499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92289" y="1568770"/>
            <a:ext cx="4759212" cy="4524375"/>
          </a:xfrm>
          <a:effectLst>
            <a:softEdge rad="112500"/>
          </a:effectLst>
        </p:spPr>
      </p:pic>
      <p:sp>
        <p:nvSpPr>
          <p:cNvPr id="5124" name="Text Box 5"/>
          <p:cNvSpPr txBox="1">
            <a:spLocks noChangeArrowheads="1"/>
          </p:cNvSpPr>
          <p:nvPr/>
        </p:nvSpPr>
        <p:spPr bwMode="auto">
          <a:xfrm>
            <a:off x="5651501" y="2387647"/>
            <a:ext cx="3382140" cy="2677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12" rIns="91425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1600" dirty="0" smtClean="0"/>
              <a:t>over 150 million collection </a:t>
            </a:r>
            <a:r>
              <a:rPr lang="en-GB" altLang="en-US" sz="1600" dirty="0"/>
              <a:t>items</a:t>
            </a:r>
          </a:p>
          <a:p>
            <a:pPr>
              <a:lnSpc>
                <a:spcPct val="90000"/>
              </a:lnSpc>
              <a:spcBef>
                <a:spcPct val="80000"/>
              </a:spcBef>
            </a:pPr>
            <a:r>
              <a:rPr lang="en-GB" altLang="en-US" sz="1600" dirty="0" smtClean="0"/>
              <a:t>399,000 </a:t>
            </a:r>
            <a:r>
              <a:rPr lang="en-GB" altLang="en-US" sz="1600" dirty="0"/>
              <a:t>visits to </a:t>
            </a:r>
            <a:r>
              <a:rPr lang="en-GB" altLang="en-US" sz="1600" dirty="0" smtClean="0"/>
              <a:t>our reading </a:t>
            </a:r>
            <a:r>
              <a:rPr lang="en-GB" altLang="en-US" sz="1600" dirty="0"/>
              <a:t>rooms </a:t>
            </a:r>
            <a:r>
              <a:rPr lang="en-GB" altLang="en-US" sz="1600" dirty="0" smtClean="0"/>
              <a:t>each year</a:t>
            </a:r>
            <a:endParaRPr lang="en-GB" altLang="en-US" sz="1600" dirty="0"/>
          </a:p>
          <a:p>
            <a:pPr>
              <a:lnSpc>
                <a:spcPct val="90000"/>
              </a:lnSpc>
              <a:spcBef>
                <a:spcPct val="80000"/>
              </a:spcBef>
            </a:pPr>
            <a:r>
              <a:rPr lang="en-US" altLang="en-US" sz="1600" dirty="0" smtClean="0"/>
              <a:t>1,296 reader desks in our reading rooms</a:t>
            </a:r>
          </a:p>
          <a:p>
            <a:pPr>
              <a:lnSpc>
                <a:spcPct val="90000"/>
              </a:lnSpc>
              <a:spcBef>
                <a:spcPct val="80000"/>
              </a:spcBef>
            </a:pPr>
            <a:r>
              <a:rPr lang="en-US" altLang="en-US" sz="1600" dirty="0" smtClean="0"/>
              <a:t>11 reading rooms</a:t>
            </a:r>
          </a:p>
          <a:p>
            <a:pPr>
              <a:lnSpc>
                <a:spcPct val="90000"/>
              </a:lnSpc>
              <a:spcBef>
                <a:spcPct val="80000"/>
              </a:spcBef>
            </a:pPr>
            <a:r>
              <a:rPr lang="en-US" altLang="en-US" sz="1600" dirty="0" smtClean="0"/>
              <a:t>1.65 million items issued to readers in our reading rooms each year</a:t>
            </a:r>
            <a:endParaRPr lang="en-US" altLang="en-US" sz="16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ED3DC-378C-4D78-A54F-5AC8AD2F5278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065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2400" b="1" dirty="0" smtClean="0"/>
              <a:t>What are the risks?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1009934" y="2860765"/>
            <a:ext cx="5086526" cy="2718329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  <a:buClrTx/>
              <a:buFont typeface="Wingdings" panose="05000000000000000000" pitchFamily="2" charset="2"/>
              <a:buChar char="§"/>
            </a:pPr>
            <a:r>
              <a:rPr lang="en-GB" altLang="en-US" sz="1600" dirty="0" smtClean="0"/>
              <a:t> Lost books </a:t>
            </a:r>
          </a:p>
          <a:p>
            <a:pPr>
              <a:spcBef>
                <a:spcPts val="0"/>
              </a:spcBef>
              <a:spcAft>
                <a:spcPts val="1200"/>
              </a:spcAft>
              <a:buClrTx/>
              <a:buFont typeface="Wingdings" panose="05000000000000000000" pitchFamily="2" charset="2"/>
              <a:buChar char="§"/>
            </a:pPr>
            <a:r>
              <a:rPr lang="en-GB" altLang="en-US" sz="1600" dirty="0" smtClean="0"/>
              <a:t> Accidental damage</a:t>
            </a:r>
          </a:p>
          <a:p>
            <a:pPr>
              <a:spcBef>
                <a:spcPts val="0"/>
              </a:spcBef>
              <a:spcAft>
                <a:spcPts val="1200"/>
              </a:spcAft>
              <a:buClrTx/>
              <a:buFont typeface="Wingdings" panose="05000000000000000000" pitchFamily="2" charset="2"/>
              <a:buChar char="§"/>
            </a:pPr>
            <a:r>
              <a:rPr lang="en-GB" altLang="en-US" sz="1600" dirty="0" smtClean="0"/>
              <a:t> Criminal damage and theft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ED3DC-378C-4D78-A54F-5AC8AD2F5278}" type="slidenum">
              <a:rPr lang="en-GB" smtClean="0"/>
              <a:t>4</a:t>
            </a:fld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559" y="1253537"/>
            <a:ext cx="4580133" cy="3523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99797" y="5281684"/>
            <a:ext cx="2538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Image: USF Reference blog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726492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1800" dirty="0" smtClean="0"/>
              <a:t>WHAT ARE THE RISKS?</a:t>
            </a:r>
            <a:r>
              <a:rPr lang="en-GB" altLang="en-US" dirty="0" smtClean="0"/>
              <a:t/>
            </a:r>
            <a:br>
              <a:rPr lang="en-GB" altLang="en-US" dirty="0" smtClean="0"/>
            </a:br>
            <a:r>
              <a:rPr lang="en-GB" altLang="en-US" sz="2400" b="1" dirty="0" smtClean="0"/>
              <a:t>Lost books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764275" y="1284520"/>
            <a:ext cx="7922644" cy="4524915"/>
          </a:xfrm>
        </p:spPr>
        <p:txBody>
          <a:bodyPr/>
          <a:lstStyle/>
          <a:p>
            <a:pPr marL="0" indent="0">
              <a:spcBef>
                <a:spcPts val="1200"/>
              </a:spcBef>
              <a:buClr>
                <a:schemeClr val="hlink"/>
              </a:buClr>
              <a:buSzPct val="120000"/>
              <a:buNone/>
            </a:pPr>
            <a:endParaRPr lang="en-GB" altLang="en-US" sz="2000" dirty="0" smtClean="0"/>
          </a:p>
          <a:p>
            <a:pPr marL="0" indent="-360000">
              <a:spcBef>
                <a:spcPts val="1200"/>
              </a:spcBef>
              <a:buClrTx/>
              <a:buSzPct val="120000"/>
              <a:buFont typeface="Wingdings" panose="05000000000000000000" pitchFamily="2" charset="2"/>
              <a:buChar char="§"/>
            </a:pPr>
            <a:r>
              <a:rPr lang="en-GB" altLang="en-US" sz="1600" dirty="0" smtClean="0"/>
              <a:t>Flawed systems</a:t>
            </a:r>
            <a:endParaRPr lang="en-GB" altLang="en-US" sz="1600" dirty="0"/>
          </a:p>
          <a:p>
            <a:pPr marL="0" indent="-360000" eaLnBrk="1" hangingPunct="1">
              <a:spcBef>
                <a:spcPts val="1200"/>
              </a:spcBef>
              <a:buClrTx/>
              <a:buSzPct val="120000"/>
              <a:buFont typeface="Wingdings" panose="05000000000000000000" pitchFamily="2" charset="2"/>
              <a:buChar char="§"/>
            </a:pPr>
            <a:r>
              <a:rPr lang="en-GB" altLang="en-US" sz="1600" dirty="0" smtClean="0"/>
              <a:t>Poor housekeeping</a:t>
            </a:r>
            <a:endParaRPr lang="en-GB" altLang="en-US" sz="1600" dirty="0"/>
          </a:p>
          <a:p>
            <a:pPr marL="0" indent="-360000" eaLnBrk="1" hangingPunct="1">
              <a:spcBef>
                <a:spcPts val="1200"/>
              </a:spcBef>
              <a:buClrTx/>
              <a:buSzPct val="120000"/>
              <a:buFont typeface="Wingdings" panose="05000000000000000000" pitchFamily="2" charset="2"/>
              <a:buChar char="§"/>
            </a:pPr>
            <a:r>
              <a:rPr lang="en-GB" altLang="en-US" sz="1600" dirty="0" smtClean="0"/>
              <a:t>Failure to comply </a:t>
            </a:r>
            <a:r>
              <a:rPr lang="en-GB" altLang="en-US" sz="1600" dirty="0"/>
              <a:t>with </a:t>
            </a:r>
            <a:r>
              <a:rPr lang="en-GB" altLang="en-US" sz="1600" dirty="0" smtClean="0"/>
              <a:t>our ‘Staff use of the Collections’ policy</a:t>
            </a:r>
            <a:endParaRPr lang="en-GB" altLang="en-US" sz="16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ED3DC-378C-4D78-A54F-5AC8AD2F5278}" type="slidenum">
              <a:rPr lang="en-GB" smtClean="0"/>
              <a:t>5</a:t>
            </a:fld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3" t="1362" r="28750" b="63581"/>
          <a:stretch/>
        </p:blipFill>
        <p:spPr bwMode="auto">
          <a:xfrm>
            <a:off x="1654591" y="3613206"/>
            <a:ext cx="5445780" cy="23884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930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1800" dirty="0"/>
              <a:t>WHAT ARE THE RISKS?</a:t>
            </a:r>
            <a:r>
              <a:rPr lang="en-GB" altLang="en-US" sz="2000" dirty="0"/>
              <a:t/>
            </a:r>
            <a:br>
              <a:rPr lang="en-GB" altLang="en-US" sz="2000" dirty="0"/>
            </a:br>
            <a:r>
              <a:rPr lang="en-GB" altLang="en-US" sz="2400" b="1" dirty="0" smtClean="0"/>
              <a:t>Accidental damage</a:t>
            </a:r>
            <a:endParaRPr lang="en-GB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081" y="1599830"/>
            <a:ext cx="8345725" cy="4524915"/>
          </a:xfrm>
        </p:spPr>
        <p:txBody>
          <a:bodyPr/>
          <a:lstStyle/>
          <a:p>
            <a:pPr marL="0">
              <a:spcBef>
                <a:spcPts val="600"/>
              </a:spcBef>
            </a:pPr>
            <a:endParaRPr lang="en-GB" dirty="0" smtClean="0"/>
          </a:p>
          <a:p>
            <a:pPr marL="91129" indent="-285750">
              <a:spcBef>
                <a:spcPts val="1200"/>
              </a:spcBef>
              <a:buClrTx/>
              <a:buFont typeface="Wingdings" panose="05000000000000000000" pitchFamily="2" charset="2"/>
              <a:buChar char="§"/>
            </a:pPr>
            <a:r>
              <a:rPr lang="en-GB" sz="1600" dirty="0" smtClean="0"/>
              <a:t>Poor book handling by staff </a:t>
            </a:r>
            <a:r>
              <a:rPr lang="en-GB" sz="1600" dirty="0"/>
              <a:t>and </a:t>
            </a:r>
            <a:r>
              <a:rPr lang="en-GB" sz="1600" dirty="0" smtClean="0"/>
              <a:t>contractors.</a:t>
            </a:r>
            <a:endParaRPr lang="en-GB" sz="1600" dirty="0"/>
          </a:p>
          <a:p>
            <a:pPr marL="91129" indent="-285750">
              <a:spcBef>
                <a:spcPts val="1200"/>
              </a:spcBef>
              <a:buClrTx/>
              <a:buFont typeface="Wingdings" panose="05000000000000000000" pitchFamily="2" charset="2"/>
              <a:buChar char="§"/>
            </a:pPr>
            <a:r>
              <a:rPr lang="en-GB" sz="1600" dirty="0"/>
              <a:t>P</a:t>
            </a:r>
            <a:r>
              <a:rPr lang="en-GB" sz="1600" dirty="0" smtClean="0"/>
              <a:t>oor book handling by readers.</a:t>
            </a:r>
            <a:endParaRPr lang="en-GB" sz="1600" dirty="0"/>
          </a:p>
          <a:p>
            <a:pPr marL="91129" indent="-285750">
              <a:spcBef>
                <a:spcPts val="1200"/>
              </a:spcBef>
              <a:buClrTx/>
              <a:buFont typeface="Wingdings" panose="05000000000000000000" pitchFamily="2" charset="2"/>
              <a:buChar char="§"/>
            </a:pPr>
            <a:r>
              <a:rPr lang="en-GB" sz="1600" dirty="0"/>
              <a:t>F</a:t>
            </a:r>
            <a:r>
              <a:rPr lang="en-GB" sz="1600" dirty="0" smtClean="0"/>
              <a:t>ailure to maintain storage areas and their shelving.</a:t>
            </a:r>
          </a:p>
          <a:p>
            <a:pPr marL="105750" indent="-285750" defTabSz="612000">
              <a:spcBef>
                <a:spcPts val="1200"/>
              </a:spcBef>
              <a:buClrTx/>
              <a:buFont typeface="Wingdings" panose="05000000000000000000" pitchFamily="2" charset="2"/>
              <a:buChar char="§"/>
            </a:pPr>
            <a:r>
              <a:rPr lang="en-GB" sz="1600" dirty="0"/>
              <a:t>F</a:t>
            </a:r>
            <a:r>
              <a:rPr lang="en-GB" sz="1600" dirty="0" smtClean="0"/>
              <a:t>ailure to operate rolling stacks/automated shelving systems correctly.</a:t>
            </a:r>
            <a:endParaRPr lang="en-GB" sz="1600" dirty="0"/>
          </a:p>
          <a:p>
            <a:pPr marL="91129" indent="-285750">
              <a:spcBef>
                <a:spcPts val="1200"/>
              </a:spcBef>
              <a:buClrTx/>
              <a:buFont typeface="Wingdings" panose="05000000000000000000" pitchFamily="2" charset="2"/>
              <a:buChar char="§"/>
            </a:pPr>
            <a:r>
              <a:rPr lang="en-GB" sz="1600" dirty="0"/>
              <a:t>F</a:t>
            </a:r>
            <a:r>
              <a:rPr lang="en-GB" sz="1600" dirty="0" smtClean="0"/>
              <a:t>ailure to transport books in an appropriate manner.</a:t>
            </a:r>
          </a:p>
          <a:p>
            <a:pPr marL="91129" indent="-285750">
              <a:spcBef>
                <a:spcPts val="1200"/>
              </a:spcBef>
              <a:buClrTx/>
              <a:buFont typeface="Wingdings" panose="05000000000000000000" pitchFamily="2" charset="2"/>
              <a:buChar char="§"/>
            </a:pPr>
            <a:r>
              <a:rPr lang="en-GB" sz="1600" dirty="0"/>
              <a:t>F</a:t>
            </a:r>
            <a:r>
              <a:rPr lang="en-GB" sz="1600" dirty="0" smtClean="0"/>
              <a:t>ailure to use authorised safe </a:t>
            </a:r>
            <a:r>
              <a:rPr lang="en-GB" sz="1600" dirty="0"/>
              <a:t>routes around the </a:t>
            </a:r>
            <a:r>
              <a:rPr lang="en-GB" sz="1600" dirty="0" smtClean="0"/>
              <a:t>building.</a:t>
            </a:r>
            <a:endParaRPr lang="en-GB" sz="160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ED3DC-378C-4D78-A54F-5AC8AD2F527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020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1800" dirty="0"/>
              <a:t>WHAT ARE THE RISKS?</a:t>
            </a:r>
            <a:r>
              <a:rPr lang="en-GB" altLang="en-US" dirty="0"/>
              <a:t/>
            </a:r>
            <a:br>
              <a:rPr lang="en-GB" altLang="en-US" dirty="0"/>
            </a:br>
            <a:r>
              <a:rPr lang="en-GB" altLang="en-US" sz="2000" b="1" dirty="0" smtClean="0"/>
              <a:t>Criminal damage and theft</a:t>
            </a:r>
            <a:endParaRPr lang="en-GB" altLang="en-US" sz="2000" dirty="0" smtClean="0"/>
          </a:p>
        </p:txBody>
      </p:sp>
      <p:sp>
        <p:nvSpPr>
          <p:cNvPr id="8196" name="Rectangle 3"/>
          <p:cNvSpPr>
            <a:spLocks noGrp="1" noChangeArrowheads="1"/>
          </p:cNvSpPr>
          <p:nvPr>
            <p:ph idx="1"/>
          </p:nvPr>
        </p:nvSpPr>
        <p:spPr>
          <a:xfrm>
            <a:off x="557212" y="2258291"/>
            <a:ext cx="6176097" cy="2327564"/>
          </a:xfrm>
        </p:spPr>
        <p:txBody>
          <a:bodyPr/>
          <a:lstStyle/>
          <a:p>
            <a:pPr lvl="1">
              <a:lnSpc>
                <a:spcPct val="90000"/>
              </a:lnSpc>
              <a:spcBef>
                <a:spcPts val="1200"/>
              </a:spcBef>
              <a:buClrTx/>
              <a:buSzPct val="120000"/>
              <a:buFont typeface="Wingdings" panose="05000000000000000000" pitchFamily="2" charset="2"/>
              <a:buChar char="§"/>
            </a:pPr>
            <a:r>
              <a:rPr lang="en-GB" altLang="en-US" sz="1600" dirty="0" smtClean="0"/>
              <a:t>Career criminals.</a:t>
            </a:r>
            <a:endParaRPr lang="en-GB" altLang="en-US" sz="1600" dirty="0"/>
          </a:p>
          <a:p>
            <a:pPr lvl="1">
              <a:lnSpc>
                <a:spcPct val="90000"/>
              </a:lnSpc>
              <a:spcBef>
                <a:spcPts val="1200"/>
              </a:spcBef>
              <a:buClrTx/>
              <a:buSzPct val="120000"/>
              <a:buFont typeface="Wingdings" panose="05000000000000000000" pitchFamily="2" charset="2"/>
              <a:buChar char="§"/>
            </a:pPr>
            <a:r>
              <a:rPr lang="en-GB" altLang="en-US" sz="1600" dirty="0" smtClean="0"/>
              <a:t>Opportunistic thieves.</a:t>
            </a:r>
            <a:endParaRPr lang="en-GB" altLang="en-US" sz="1600" dirty="0"/>
          </a:p>
          <a:p>
            <a:pPr lvl="1">
              <a:lnSpc>
                <a:spcPct val="90000"/>
              </a:lnSpc>
              <a:spcBef>
                <a:spcPts val="1200"/>
              </a:spcBef>
              <a:buClrTx/>
              <a:buSzPct val="120000"/>
              <a:buFont typeface="Wingdings" panose="05000000000000000000" pitchFamily="2" charset="2"/>
              <a:buChar char="§"/>
            </a:pPr>
            <a:r>
              <a:rPr lang="en-GB" altLang="en-US" sz="1600" dirty="0" smtClean="0"/>
              <a:t>External (readers / visitors).</a:t>
            </a:r>
          </a:p>
          <a:p>
            <a:pPr lvl="1">
              <a:lnSpc>
                <a:spcPct val="90000"/>
              </a:lnSpc>
              <a:spcBef>
                <a:spcPts val="1200"/>
              </a:spcBef>
              <a:buClrTx/>
              <a:buSzPct val="120000"/>
              <a:buFont typeface="Wingdings" panose="05000000000000000000" pitchFamily="2" charset="2"/>
              <a:buChar char="§"/>
            </a:pPr>
            <a:r>
              <a:rPr lang="en-GB" altLang="en-US" sz="1600" dirty="0" smtClean="0"/>
              <a:t>Internal (staff / authorised contractors).</a:t>
            </a:r>
            <a:endParaRPr lang="en-GB" altLang="en-US" sz="1600" dirty="0"/>
          </a:p>
          <a:p>
            <a:pPr marL="183957" lvl="1" indent="0">
              <a:lnSpc>
                <a:spcPct val="90000"/>
              </a:lnSpc>
              <a:spcBef>
                <a:spcPts val="600"/>
              </a:spcBef>
              <a:buSzPct val="120000"/>
              <a:buNone/>
            </a:pPr>
            <a:endParaRPr lang="en-GB" altLang="en-US" sz="1600" dirty="0" smtClean="0"/>
          </a:p>
          <a:p>
            <a:pPr lvl="1">
              <a:lnSpc>
                <a:spcPct val="90000"/>
              </a:lnSpc>
              <a:spcBef>
                <a:spcPts val="600"/>
              </a:spcBef>
              <a:buSzPct val="120000"/>
              <a:buFont typeface="Courier New" pitchFamily="49" charset="0"/>
              <a:buChar char="o"/>
            </a:pPr>
            <a:endParaRPr lang="en-GB" altLang="en-US" sz="1600" dirty="0" smtClean="0"/>
          </a:p>
          <a:p>
            <a:pPr marL="0" indent="0">
              <a:lnSpc>
                <a:spcPct val="90000"/>
              </a:lnSpc>
              <a:buClr>
                <a:schemeClr val="hlink"/>
              </a:buClr>
              <a:buSzPct val="120000"/>
              <a:buFont typeface="Wingdings" pitchFamily="2" charset="2"/>
              <a:buChar char="§"/>
            </a:pPr>
            <a:endParaRPr lang="en-GB" altLang="en-US" sz="2000" dirty="0"/>
          </a:p>
          <a:p>
            <a:pPr marL="0" indent="0">
              <a:lnSpc>
                <a:spcPct val="90000"/>
              </a:lnSpc>
              <a:buNone/>
            </a:pPr>
            <a:endParaRPr lang="en-GB" altLang="en-US" sz="2400" dirty="0"/>
          </a:p>
        </p:txBody>
      </p:sp>
      <p:sp>
        <p:nvSpPr>
          <p:cNvPr id="819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825" indent="-285702">
              <a:defRPr>
                <a:solidFill>
                  <a:schemeClr val="tx1"/>
                </a:solidFill>
                <a:latin typeface="Arial" charset="0"/>
              </a:defRPr>
            </a:lvl2pPr>
            <a:lvl3pPr marL="1142807" indent="-228561">
              <a:defRPr>
                <a:solidFill>
                  <a:schemeClr val="tx1"/>
                </a:solidFill>
                <a:latin typeface="Arial" charset="0"/>
              </a:defRPr>
            </a:lvl3pPr>
            <a:lvl4pPr marL="1599929" indent="-228561">
              <a:defRPr>
                <a:solidFill>
                  <a:schemeClr val="tx1"/>
                </a:solidFill>
                <a:latin typeface="Arial" charset="0"/>
              </a:defRPr>
            </a:lvl4pPr>
            <a:lvl5pPr marL="2057052" indent="-228561">
              <a:defRPr>
                <a:solidFill>
                  <a:schemeClr val="tx1"/>
                </a:solidFill>
                <a:latin typeface="Arial" charset="0"/>
              </a:defRPr>
            </a:lvl5pPr>
            <a:lvl6pPr marL="2514174" indent="-22856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297" indent="-22856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420" indent="-22856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542" indent="-22856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F8EF2B7A-CD91-43BD-B05F-4440156276F4}" type="slidenum">
              <a:rPr lang="en-GB" altLang="en-US" smtClean="0"/>
              <a:pPr/>
              <a:t>7</a:t>
            </a:fld>
            <a:endParaRPr lang="en-GB" altLang="en-US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2876" r="26479"/>
          <a:stretch/>
        </p:blipFill>
        <p:spPr>
          <a:xfrm>
            <a:off x="6509458" y="1395161"/>
            <a:ext cx="1110343" cy="358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5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800" dirty="0" smtClean="0"/>
              <a:t>GOVERNANCE OF COLLECTION SECURITY</a:t>
            </a:r>
            <a:r>
              <a:rPr lang="en-GB" sz="3000" b="1" dirty="0" smtClean="0"/>
              <a:t/>
            </a:r>
            <a:br>
              <a:rPr lang="en-GB" sz="3000" b="1" dirty="0" smtClean="0"/>
            </a:br>
            <a:r>
              <a:rPr lang="en-GB" sz="2400" b="1" dirty="0" smtClean="0"/>
              <a:t>British Library’s Legal Obligations </a:t>
            </a:r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27" y="1623848"/>
            <a:ext cx="2777612" cy="4524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62097" y="1617656"/>
            <a:ext cx="4524822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1600" dirty="0" smtClean="0"/>
              <a:t>British Library is a non-departmental government body, formed by act of parliament.</a:t>
            </a:r>
          </a:p>
          <a:p>
            <a:pPr marL="285750" indent="-285750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1600" dirty="0" smtClean="0"/>
              <a:t>The Secretary of State in our finance settlement requires us to “protect our world-class collections”.</a:t>
            </a:r>
          </a:p>
          <a:p>
            <a:pPr marL="285750" indent="-285750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1600" dirty="0" smtClean="0"/>
              <a:t>We are accountable for the safety of the collections to the parliamentary Public Accounts Committee.</a:t>
            </a:r>
          </a:p>
          <a:p>
            <a:pPr marL="285750" indent="-285750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1600" dirty="0" smtClean="0"/>
              <a:t>Under the Freedom of Information Act 2000 (Section 19), we are required to publish our database of missing items.</a:t>
            </a:r>
          </a:p>
          <a:p>
            <a:pPr marL="285750" indent="-285750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1600" dirty="0" smtClean="0"/>
              <a:t>As a charitable organisation, we also have financial and governance obligations under the Charities Act of 1993.</a:t>
            </a:r>
          </a:p>
          <a:p>
            <a:pPr marL="285750" indent="-285750">
              <a:buFont typeface="Arial" pitchFamily="34" charset="0"/>
              <a:buChar char="•"/>
            </a:pP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ED3DC-378C-4D78-A54F-5AC8AD2F5278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939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800" dirty="0" smtClean="0"/>
              <a:t>GOVERNANCE OF COLLECTION SECURITY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sz="2400" b="1" dirty="0" smtClean="0"/>
              <a:t>Collection Security Group</a:t>
            </a:r>
            <a:endParaRPr lang="en-GB" sz="2400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40079" y="1854403"/>
            <a:ext cx="7521281" cy="4524915"/>
          </a:xfrm>
        </p:spPr>
        <p:txBody>
          <a:bodyPr/>
          <a:lstStyle/>
          <a:p>
            <a:pPr marL="0" indent="0">
              <a:buNone/>
            </a:pPr>
            <a:r>
              <a:rPr lang="en-GB" sz="1600" b="1" dirty="0" smtClean="0"/>
              <a:t>Purposes</a:t>
            </a:r>
            <a:endParaRPr lang="en-GB" sz="1600" dirty="0"/>
          </a:p>
          <a:p>
            <a:pPr marL="0" indent="0">
              <a:buNone/>
            </a:pPr>
            <a:endParaRPr lang="en-GB" sz="1600" dirty="0" smtClean="0"/>
          </a:p>
          <a:p>
            <a:pPr marL="0" indent="0">
              <a:buNone/>
            </a:pPr>
            <a:r>
              <a:rPr lang="en-GB" sz="1600" dirty="0" smtClean="0"/>
              <a:t>To </a:t>
            </a:r>
            <a:r>
              <a:rPr lang="en-GB" sz="1600" dirty="0"/>
              <a:t>be responsible for the Library’s </a:t>
            </a:r>
            <a:r>
              <a:rPr lang="en-GB" sz="1600" i="1" dirty="0"/>
              <a:t>Collection Security Policy</a:t>
            </a:r>
            <a:r>
              <a:rPr lang="en-GB" sz="1600" dirty="0"/>
              <a:t>.</a:t>
            </a:r>
          </a:p>
          <a:p>
            <a:pPr marL="0" indent="0">
              <a:buNone/>
            </a:pPr>
            <a:endParaRPr lang="en-GB" sz="1600" dirty="0"/>
          </a:p>
          <a:p>
            <a:pPr marL="0" lvl="0" indent="0">
              <a:buNone/>
            </a:pPr>
            <a:r>
              <a:rPr lang="en-GB" sz="1600" dirty="0"/>
              <a:t>To oversee the assessment of risks to the collection and ensure that appropriate mitigations are in place in line with the risk appetite agreed by the </a:t>
            </a:r>
            <a:r>
              <a:rPr lang="en-GB" sz="1600" dirty="0" smtClean="0"/>
              <a:t>British Library Board</a:t>
            </a:r>
            <a:r>
              <a:rPr lang="en-GB" sz="1600" dirty="0"/>
              <a:t>.</a:t>
            </a:r>
          </a:p>
          <a:p>
            <a:pPr marL="0" lvl="0" indent="0">
              <a:buNone/>
            </a:pPr>
            <a:endParaRPr lang="en-GB" sz="1600" dirty="0"/>
          </a:p>
          <a:p>
            <a:pPr marL="0" lvl="0" indent="0">
              <a:buNone/>
            </a:pPr>
            <a:r>
              <a:rPr lang="en-GB" sz="1600" dirty="0" smtClean="0"/>
              <a:t>To determine </a:t>
            </a:r>
            <a:r>
              <a:rPr lang="en-GB" sz="1600" dirty="0"/>
              <a:t>and monitor action planning to respond to new and changing collection risks, and risks inherent in all Library processes.  Monitor progress and review benefit realisation. 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ED3DC-378C-4D78-A54F-5AC8AD2F5278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705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British Library">
      <a:dk1>
        <a:srgbClr val="414141"/>
      </a:dk1>
      <a:lt1>
        <a:srgbClr val="959595"/>
      </a:lt1>
      <a:dk2>
        <a:srgbClr val="D3D3D3"/>
      </a:dk2>
      <a:lt2>
        <a:srgbClr val="000000"/>
      </a:lt2>
      <a:accent1>
        <a:srgbClr val="CBDB2A"/>
      </a:accent1>
      <a:accent2>
        <a:srgbClr val="00B3C9"/>
      </a:accent2>
      <a:accent3>
        <a:srgbClr val="803F92"/>
      </a:accent3>
      <a:accent4>
        <a:srgbClr val="FAA61A"/>
      </a:accent4>
      <a:accent5>
        <a:srgbClr val="41AD49"/>
      </a:accent5>
      <a:accent6>
        <a:srgbClr val="E1058C"/>
      </a:accent6>
      <a:hlink>
        <a:srgbClr val="C6172C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L Purple">
  <a:themeElements>
    <a:clrScheme name="British Library">
      <a:dk1>
        <a:srgbClr val="414141"/>
      </a:dk1>
      <a:lt1>
        <a:srgbClr val="959595"/>
      </a:lt1>
      <a:dk2>
        <a:srgbClr val="D3D3D3"/>
      </a:dk2>
      <a:lt2>
        <a:srgbClr val="000000"/>
      </a:lt2>
      <a:accent1>
        <a:srgbClr val="CBDB2A"/>
      </a:accent1>
      <a:accent2>
        <a:srgbClr val="00B3C9"/>
      </a:accent2>
      <a:accent3>
        <a:srgbClr val="803F92"/>
      </a:accent3>
      <a:accent4>
        <a:srgbClr val="FAA61A"/>
      </a:accent4>
      <a:accent5>
        <a:srgbClr val="41AD49"/>
      </a:accent5>
      <a:accent6>
        <a:srgbClr val="E1058C"/>
      </a:accent6>
      <a:hlink>
        <a:srgbClr val="C6172C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BL Lime">
  <a:themeElements>
    <a:clrScheme name="BL_New">
      <a:dk1>
        <a:srgbClr val="414141"/>
      </a:dk1>
      <a:lt1>
        <a:srgbClr val="959595"/>
      </a:lt1>
      <a:dk2>
        <a:srgbClr val="D3D3D3"/>
      </a:dk2>
      <a:lt2>
        <a:srgbClr val="000000"/>
      </a:lt2>
      <a:accent1>
        <a:srgbClr val="CBDB2A"/>
      </a:accent1>
      <a:accent2>
        <a:srgbClr val="00B3C9"/>
      </a:accent2>
      <a:accent3>
        <a:srgbClr val="803F92"/>
      </a:accent3>
      <a:accent4>
        <a:srgbClr val="FAA61A"/>
      </a:accent4>
      <a:accent5>
        <a:srgbClr val="41AD49"/>
      </a:accent5>
      <a:accent6>
        <a:srgbClr val="E1058C"/>
      </a:accent6>
      <a:hlink>
        <a:srgbClr val="C6172C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1699</TotalTime>
  <Words>1053</Words>
  <Application>Microsoft Office PowerPoint</Application>
  <PresentationFormat>On-screen Show (4:3)</PresentationFormat>
  <Paragraphs>204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ＭＳ Ｐゴシック</vt:lpstr>
      <vt:lpstr>Arial</vt:lpstr>
      <vt:lpstr>Calibri</vt:lpstr>
      <vt:lpstr>Courier New</vt:lpstr>
      <vt:lpstr>Geneva</vt:lpstr>
      <vt:lpstr>Wingdings</vt:lpstr>
      <vt:lpstr>Blank</vt:lpstr>
      <vt:lpstr>BL Purple</vt:lpstr>
      <vt:lpstr>BL Lime</vt:lpstr>
      <vt:lpstr>Collection Security and  Exhibition Work  at the British Library</vt:lpstr>
      <vt:lpstr>Collection Security and the British Library and the management of risk</vt:lpstr>
      <vt:lpstr>Some context</vt:lpstr>
      <vt:lpstr>What are the risks?</vt:lpstr>
      <vt:lpstr>WHAT ARE THE RISKS? Lost books</vt:lpstr>
      <vt:lpstr>WHAT ARE THE RISKS? Accidental damage</vt:lpstr>
      <vt:lpstr>WHAT ARE THE RISKS? Criminal damage and theft</vt:lpstr>
      <vt:lpstr>GOVERNANCE OF COLLECTION SECURITY British Library’s Legal Obligations </vt:lpstr>
      <vt:lpstr>GOVERNANCE OF COLLECTION SECURITY Collection Security Group</vt:lpstr>
      <vt:lpstr>BRITISH LIBRARY LONDON -- EXHBITIONS On-site Exhibition Spaces </vt:lpstr>
      <vt:lpstr>BRITISH LIBRARY LONDON -- EXHBITIONS On-site Exhibition Spaces </vt:lpstr>
      <vt:lpstr>BRITISH LIBRARY LONDON -- EXHBITIONS On-site Exhibition Spaces </vt:lpstr>
      <vt:lpstr>BRITISH LIBRARY LONDON -- EXHBITIONS On-site Exhibition Spaces </vt:lpstr>
      <vt:lpstr>ON-SITE EXHIBITION SPACES Planning</vt:lpstr>
      <vt:lpstr>ON-SITE EXHIBITION SPACES Planning</vt:lpstr>
      <vt:lpstr>ON-SITE EXHIBITION SPACES Object Installation / De-installation</vt:lpstr>
      <vt:lpstr>ON-SITE EXHIBITION SPACES Inward Loans</vt:lpstr>
      <vt:lpstr>ON-SITE EXHIBITION SPACES Day to day physical security in the galleries</vt:lpstr>
      <vt:lpstr>ON-SITE EXHIBITION SPACES Day to day physical security in the galleries</vt:lpstr>
      <vt:lpstr>ON-SITE EXHIBITION SPACES Day to day physical security in the galleries</vt:lpstr>
      <vt:lpstr>ON-SITE EXHIBITION SPACES Security guidelines and training</vt:lpstr>
      <vt:lpstr>OFF-SITE EXHIBITIONS AND LOANS Touring Exhibitions &amp; Individual Loans</vt:lpstr>
      <vt:lpstr>Concluding remarks</vt:lpstr>
      <vt:lpstr>Thank you</vt:lpstr>
    </vt:vector>
  </TitlesOfParts>
  <Company>The British Library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Collection Security at the  British Library and the management of risk</dc:title>
  <dc:creator>Adrian Edwards</dc:creator>
  <cp:lastModifiedBy>Edwards, Adrian</cp:lastModifiedBy>
  <cp:revision>281</cp:revision>
  <cp:lastPrinted>2018-08-06T14:10:44Z</cp:lastPrinted>
  <dcterms:created xsi:type="dcterms:W3CDTF">2017-05-18T09:46:04Z</dcterms:created>
  <dcterms:modified xsi:type="dcterms:W3CDTF">2018-08-14T13:28:44Z</dcterms:modified>
</cp:coreProperties>
</file>