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54" r:id="rId1"/>
  </p:sldMasterIdLst>
  <p:sldIdLst>
    <p:sldId id="265" r:id="rId2"/>
    <p:sldId id="257" r:id="rId3"/>
    <p:sldId id="258" r:id="rId4"/>
    <p:sldId id="259" r:id="rId5"/>
    <p:sldId id="261" r:id="rId6"/>
    <p:sldId id="264" r:id="rId7"/>
    <p:sldId id="260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CCE126A1-3ADA-4EF9-9CB0-43678709CEE1}" type="datetimeFigureOut">
              <a:rPr lang="nl-NL" smtClean="0"/>
              <a:t>27-1-2021</a:t>
            </a:fld>
            <a:endParaRPr lang="nl-NL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AAFB0B-F6A8-4032-928B-46BB0DBCAE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0702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126A1-3ADA-4EF9-9CB0-43678709CEE1}" type="datetimeFigureOut">
              <a:rPr lang="nl-NL" smtClean="0"/>
              <a:t>27-1-2021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AFB0B-F6A8-4032-928B-46BB0DBCAE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3508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126A1-3ADA-4EF9-9CB0-43678709CEE1}" type="datetimeFigureOut">
              <a:rPr lang="nl-NL" smtClean="0"/>
              <a:t>27-1-2021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AFB0B-F6A8-4032-928B-46BB0DBCAE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8191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126A1-3ADA-4EF9-9CB0-43678709CEE1}" type="datetimeFigureOut">
              <a:rPr lang="nl-NL" smtClean="0"/>
              <a:t>27-1-2021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AFB0B-F6A8-4032-928B-46BB0DBCAE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0346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CE126A1-3ADA-4EF9-9CB0-43678709CEE1}" type="datetimeFigureOut">
              <a:rPr lang="nl-NL" smtClean="0"/>
              <a:t>27-1-2021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FDAAFB0B-F6A8-4032-928B-46BB0DBCAE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29778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126A1-3ADA-4EF9-9CB0-43678709CEE1}" type="datetimeFigureOut">
              <a:rPr lang="nl-NL" smtClean="0"/>
              <a:t>27-1-2021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AFB0B-F6A8-4032-928B-46BB0DBCAE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6817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126A1-3ADA-4EF9-9CB0-43678709CEE1}" type="datetimeFigureOut">
              <a:rPr lang="nl-NL" smtClean="0"/>
              <a:t>27-1-2021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AFB0B-F6A8-4032-928B-46BB0DBCAE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8735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126A1-3ADA-4EF9-9CB0-43678709CEE1}" type="datetimeFigureOut">
              <a:rPr lang="nl-NL" smtClean="0"/>
              <a:t>27-1-2021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AFB0B-F6A8-4032-928B-46BB0DBCAE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5297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126A1-3ADA-4EF9-9CB0-43678709CEE1}" type="datetimeFigureOut">
              <a:rPr lang="nl-NL" smtClean="0"/>
              <a:t>27-1-2021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AFB0B-F6A8-4032-928B-46BB0DBCAE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5148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126A1-3ADA-4EF9-9CB0-43678709CEE1}" type="datetimeFigureOut">
              <a:rPr lang="nl-NL" smtClean="0"/>
              <a:t>27-1-2021</a:t>
            </a:fld>
            <a:endParaRPr lang="nl-N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nl-NL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DAAFB0B-F6A8-4032-928B-46BB0DBCAE19}" type="slidenum">
              <a:rPr lang="nl-NL" smtClean="0"/>
              <a:t>‹nr.›</a:t>
            </a:fld>
            <a:endParaRPr lang="nl-NL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91702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CE126A1-3ADA-4EF9-9CB0-43678709CEE1}" type="datetimeFigureOut">
              <a:rPr lang="nl-NL" smtClean="0"/>
              <a:t>27-1-2021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DAAFB0B-F6A8-4032-928B-46BB0DBCAE19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71436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CE126A1-3ADA-4EF9-9CB0-43678709CEE1}" type="datetimeFigureOut">
              <a:rPr lang="nl-NL" smtClean="0"/>
              <a:t>27-1-2021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AAFB0B-F6A8-4032-928B-46BB0DBCAE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0471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2" r:id="rId8"/>
    <p:sldLayoutId id="2147484163" r:id="rId9"/>
    <p:sldLayoutId id="2147484164" r:id="rId10"/>
    <p:sldLayoutId id="21474841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964D9D-5F9B-4D16-A14C-67D1B9D57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75174"/>
            <a:ext cx="10058400" cy="2462915"/>
          </a:xfrm>
        </p:spPr>
        <p:txBody>
          <a:bodyPr>
            <a:normAutofit/>
          </a:bodyPr>
          <a:lstStyle/>
          <a:p>
            <a:pPr algn="ctr"/>
            <a:r>
              <a:rPr lang="nl-NL" sz="4000" dirty="0" err="1"/>
              <a:t>Material</a:t>
            </a:r>
            <a:r>
              <a:rPr lang="nl-NL" sz="4000" dirty="0"/>
              <a:t> </a:t>
            </a:r>
            <a:r>
              <a:rPr lang="nl-NL" sz="4000" dirty="0" err="1"/>
              <a:t>Evidence</a:t>
            </a:r>
            <a:r>
              <a:rPr lang="nl-NL" sz="4000" dirty="0"/>
              <a:t> in </a:t>
            </a:r>
            <a:r>
              <a:rPr lang="nl-NL" sz="4000" dirty="0" err="1"/>
              <a:t>the</a:t>
            </a:r>
            <a:r>
              <a:rPr lang="nl-NL" sz="4000" dirty="0"/>
              <a:t> </a:t>
            </a:r>
            <a:br>
              <a:rPr lang="nl-NL" sz="4000" dirty="0"/>
            </a:br>
            <a:r>
              <a:rPr lang="nl-NL" sz="4000" dirty="0" err="1"/>
              <a:t>Incunabula</a:t>
            </a:r>
            <a:r>
              <a:rPr lang="nl-NL" sz="4000" dirty="0"/>
              <a:t> of </a:t>
            </a:r>
            <a:r>
              <a:rPr lang="nl-NL" sz="4000" dirty="0" err="1"/>
              <a:t>the</a:t>
            </a:r>
            <a:r>
              <a:rPr lang="nl-NL" sz="4000" dirty="0"/>
              <a:t> </a:t>
            </a:r>
            <a:br>
              <a:rPr lang="nl-NL" sz="4000" dirty="0"/>
            </a:br>
            <a:r>
              <a:rPr lang="nl-NL" sz="4000" dirty="0"/>
              <a:t>University of Groningen Library</a:t>
            </a: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9995FF48-E094-40FB-8D8D-2F83A5C3CC50}"/>
              </a:ext>
            </a:extLst>
          </p:cNvPr>
          <p:cNvSpPr txBox="1">
            <a:spLocks/>
          </p:cNvSpPr>
          <p:nvPr/>
        </p:nvSpPr>
        <p:spPr>
          <a:xfrm>
            <a:off x="1560575" y="2863897"/>
            <a:ext cx="9070848" cy="11560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dirty="0"/>
              <a:t>Anna de Bruyn</a:t>
            </a:r>
          </a:p>
          <a:p>
            <a:pPr marL="0" indent="0" algn="ctr">
              <a:buNone/>
            </a:pPr>
            <a:r>
              <a:rPr lang="nl-NL" dirty="0"/>
              <a:t>27 </a:t>
            </a:r>
            <a:r>
              <a:rPr lang="nl-NL" dirty="0" err="1"/>
              <a:t>January</a:t>
            </a:r>
            <a:r>
              <a:rPr lang="nl-NL"/>
              <a:t> 2021</a:t>
            </a:r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FAA088C-953D-4FFF-A72B-E587DB7EAF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95" b="39790" l="2638" r="92450">
                        <a14:foregroundMark x1="2790" y1="37768" x2="4760" y2="25394"/>
                        <a14:foregroundMark x1="4760" y1="25394" x2="3972" y2="6025"/>
                        <a14:foregroundMark x1="3214" y1="17024" x2="3153" y2="27254"/>
                        <a14:foregroundMark x1="49909" y1="17024" x2="90085" y2="3195"/>
                        <a14:foregroundMark x1="90085" y1="3195" x2="91449" y2="39426"/>
                        <a14:foregroundMark x1="90418" y1="37970" x2="18557" y2="38051"/>
                        <a14:foregroundMark x1="7338" y1="37768" x2="11189" y2="39830"/>
                        <a14:foregroundMark x1="11189" y1="39830" x2="11189" y2="39830"/>
                        <a14:foregroundMark x1="84536" y1="38132" x2="78351" y2="37849"/>
                        <a14:foregroundMark x1="8005" y1="6025" x2="9491" y2="6025"/>
                        <a14:foregroundMark x1="5428" y1="5661" x2="9673" y2="5499"/>
                        <a14:foregroundMark x1="9673" y1="5499" x2="11189" y2="5540"/>
                        <a14:foregroundMark x1="3366" y1="37849" x2="3366" y2="38738"/>
                        <a14:foregroundMark x1="2881" y1="20663" x2="2668" y2="32349"/>
                        <a14:foregroundMark x1="92298" y1="35786" x2="92450" y2="39143"/>
                        <a14:backgroundMark x1="2608" y1="8573" x2="1698" y2="39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1" b="61656"/>
          <a:stretch/>
        </p:blipFill>
        <p:spPr>
          <a:xfrm>
            <a:off x="1066800" y="3605842"/>
            <a:ext cx="10624147" cy="2990579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283FEC8A-532F-4959-8352-2D846096BED2}"/>
              </a:ext>
            </a:extLst>
          </p:cNvPr>
          <p:cNvSpPr txBox="1"/>
          <p:nvPr/>
        </p:nvSpPr>
        <p:spPr>
          <a:xfrm>
            <a:off x="10868025" y="6073201"/>
            <a:ext cx="1209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Groningen, UB 125</a:t>
            </a:r>
          </a:p>
        </p:txBody>
      </p:sp>
    </p:spTree>
    <p:extLst>
      <p:ext uri="{BB962C8B-B14F-4D97-AF65-F5344CB8AC3E}">
        <p14:creationId xmlns:p14="http://schemas.microsoft.com/office/powerpoint/2010/main" val="386895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2CBEC2-CADB-4FC9-826C-215CFB833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913" y="579206"/>
            <a:ext cx="3875053" cy="1188720"/>
          </a:xfrm>
        </p:spPr>
        <p:txBody>
          <a:bodyPr>
            <a:noAutofit/>
          </a:bodyPr>
          <a:lstStyle/>
          <a:p>
            <a:r>
              <a:rPr lang="nl-NL" sz="3200" dirty="0"/>
              <a:t>University of Groningen Library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C94623A-76C2-4362-A235-B3D2D3E56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913" y="2130724"/>
            <a:ext cx="3605841" cy="4037163"/>
          </a:xfrm>
        </p:spPr>
        <p:txBody>
          <a:bodyPr/>
          <a:lstStyle/>
          <a:p>
            <a:pPr marL="0" indent="0">
              <a:buNone/>
            </a:pPr>
            <a:r>
              <a:rPr lang="nl-NL" dirty="0" err="1"/>
              <a:t>university</a:t>
            </a:r>
            <a:r>
              <a:rPr lang="nl-NL" dirty="0"/>
              <a:t> </a:t>
            </a:r>
            <a:r>
              <a:rPr lang="nl-NL" dirty="0" err="1"/>
              <a:t>founded</a:t>
            </a:r>
            <a:r>
              <a:rPr lang="nl-NL" dirty="0"/>
              <a:t> in 1614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208 </a:t>
            </a:r>
            <a:r>
              <a:rPr lang="nl-NL" dirty="0" err="1"/>
              <a:t>incunabula</a:t>
            </a:r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A27F01E-6A82-4B44-B1AD-CC86684F92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9" t="145" r="15998" b="-145"/>
          <a:stretch/>
        </p:blipFill>
        <p:spPr>
          <a:xfrm>
            <a:off x="4701209" y="244012"/>
            <a:ext cx="7282840" cy="6393332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492F2086-2BB2-49C8-937D-5FCB92EC2830}"/>
              </a:ext>
            </a:extLst>
          </p:cNvPr>
          <p:cNvSpPr txBox="1"/>
          <p:nvPr/>
        </p:nvSpPr>
        <p:spPr>
          <a:xfrm>
            <a:off x="3204044" y="6278794"/>
            <a:ext cx="1557738" cy="374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Photo: ©UG</a:t>
            </a:r>
          </a:p>
        </p:txBody>
      </p:sp>
    </p:spTree>
    <p:extLst>
      <p:ext uri="{BB962C8B-B14F-4D97-AF65-F5344CB8AC3E}">
        <p14:creationId xmlns:p14="http://schemas.microsoft.com/office/powerpoint/2010/main" val="452287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CFA076-8AEC-4BFA-A5C0-0DCCBBBCE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229" y="642594"/>
            <a:ext cx="5011947" cy="956995"/>
          </a:xfrm>
        </p:spPr>
        <p:txBody>
          <a:bodyPr>
            <a:noAutofit/>
          </a:bodyPr>
          <a:lstStyle/>
          <a:p>
            <a:r>
              <a:rPr lang="nl-NL" sz="4000" dirty="0"/>
              <a:t>Groningen 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A5B0E7A-ED01-4FD9-BFFE-27575C804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1867" y="1690776"/>
            <a:ext cx="4819287" cy="3749297"/>
          </a:xfrm>
        </p:spPr>
        <p:txBody>
          <a:bodyPr/>
          <a:lstStyle/>
          <a:p>
            <a:r>
              <a:rPr lang="nl-NL" dirty="0"/>
              <a:t>no </a:t>
            </a:r>
            <a:r>
              <a:rPr lang="nl-NL" dirty="0" err="1"/>
              <a:t>incunabula</a:t>
            </a:r>
            <a:r>
              <a:rPr lang="nl-NL" dirty="0"/>
              <a:t> </a:t>
            </a:r>
            <a:r>
              <a:rPr lang="nl-NL" dirty="0" err="1"/>
              <a:t>press</a:t>
            </a:r>
            <a:endParaRPr lang="nl-NL" dirty="0"/>
          </a:p>
          <a:p>
            <a:r>
              <a:rPr lang="nl-NL" dirty="0" err="1"/>
              <a:t>active</a:t>
            </a:r>
            <a:r>
              <a:rPr lang="nl-NL" dirty="0"/>
              <a:t> </a:t>
            </a:r>
            <a:r>
              <a:rPr lang="nl-NL" dirty="0" err="1"/>
              <a:t>religious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scholarly</a:t>
            </a:r>
            <a:r>
              <a:rPr lang="nl-NL" dirty="0"/>
              <a:t> </a:t>
            </a:r>
            <a:r>
              <a:rPr lang="nl-NL" dirty="0" err="1"/>
              <a:t>communities</a:t>
            </a:r>
            <a:endParaRPr lang="nl-NL" dirty="0"/>
          </a:p>
          <a:p>
            <a:pPr lvl="1"/>
            <a:r>
              <a:rPr lang="nl-NL" dirty="0" err="1"/>
              <a:t>Rudolphus</a:t>
            </a:r>
            <a:r>
              <a:rPr lang="nl-NL" dirty="0"/>
              <a:t> Agricola</a:t>
            </a:r>
          </a:p>
          <a:p>
            <a:pPr marL="274320" lvl="1" indent="0">
              <a:buNone/>
            </a:pP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4765146-8453-4027-A30B-8BFAE81989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62" b="5324"/>
          <a:stretch/>
        </p:blipFill>
        <p:spPr>
          <a:xfrm>
            <a:off x="238214" y="241540"/>
            <a:ext cx="6274729" cy="6362319"/>
          </a:xfrm>
          <a:prstGeom prst="rect">
            <a:avLst/>
          </a:prstGeom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05ED9332-C0D2-4DA4-BED8-03AA40BCA641}"/>
              </a:ext>
            </a:extLst>
          </p:cNvPr>
          <p:cNvSpPr/>
          <p:nvPr/>
        </p:nvSpPr>
        <p:spPr>
          <a:xfrm>
            <a:off x="5822080" y="1273708"/>
            <a:ext cx="159026" cy="16896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7C883C3-C245-4A2F-8C70-A1403DCD9E25}"/>
              </a:ext>
            </a:extLst>
          </p:cNvPr>
          <p:cNvSpPr txBox="1"/>
          <p:nvPr/>
        </p:nvSpPr>
        <p:spPr>
          <a:xfrm>
            <a:off x="4002657" y="273262"/>
            <a:ext cx="2173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Groningen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82344D84-9EED-4F84-8F3F-DFD1DF32249C}"/>
              </a:ext>
            </a:extLst>
          </p:cNvPr>
          <p:cNvSpPr txBox="1"/>
          <p:nvPr/>
        </p:nvSpPr>
        <p:spPr>
          <a:xfrm>
            <a:off x="1230704" y="3884414"/>
            <a:ext cx="727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Delft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4DE3CCD-3B2E-4BBA-B598-228CB4E9B106}"/>
              </a:ext>
            </a:extLst>
          </p:cNvPr>
          <p:cNvSpPr txBox="1"/>
          <p:nvPr/>
        </p:nvSpPr>
        <p:spPr>
          <a:xfrm>
            <a:off x="5299942" y="3724052"/>
            <a:ext cx="1256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Zwolle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5FA75FB9-4AA0-418D-8AFF-3E798D4BC2F2}"/>
              </a:ext>
            </a:extLst>
          </p:cNvPr>
          <p:cNvSpPr txBox="1"/>
          <p:nvPr/>
        </p:nvSpPr>
        <p:spPr>
          <a:xfrm>
            <a:off x="2769079" y="3791128"/>
            <a:ext cx="1049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Gouda</a:t>
            </a:r>
          </a:p>
        </p:txBody>
      </p: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EC0A5025-3D86-4221-95AF-736816FC54C9}"/>
              </a:ext>
            </a:extLst>
          </p:cNvPr>
          <p:cNvCxnSpPr/>
          <p:nvPr/>
        </p:nvCxnSpPr>
        <p:spPr>
          <a:xfrm>
            <a:off x="1785668" y="4253746"/>
            <a:ext cx="319177" cy="32688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A71ADBF8-CD16-4DAD-816A-0FAE03C97228}"/>
              </a:ext>
            </a:extLst>
          </p:cNvPr>
          <p:cNvCxnSpPr>
            <a:cxnSpLocks/>
          </p:cNvCxnSpPr>
          <p:nvPr/>
        </p:nvCxnSpPr>
        <p:spPr>
          <a:xfrm flipH="1">
            <a:off x="2769079" y="4132054"/>
            <a:ext cx="258793" cy="44857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AD1D9FD0-5CD1-4EDD-9D90-62BAC2427DE1}"/>
              </a:ext>
            </a:extLst>
          </p:cNvPr>
          <p:cNvCxnSpPr>
            <a:cxnSpLocks/>
          </p:cNvCxnSpPr>
          <p:nvPr/>
        </p:nvCxnSpPr>
        <p:spPr>
          <a:xfrm flipH="1" flipV="1">
            <a:off x="5089585" y="3438920"/>
            <a:ext cx="276044" cy="28513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met pijl 20">
            <a:extLst>
              <a:ext uri="{FF2B5EF4-FFF2-40B4-BE49-F238E27FC236}">
                <a16:creationId xmlns:a16="http://schemas.microsoft.com/office/drawing/2014/main" id="{C41BD8A3-6F95-476B-A9D6-2BA20C90718E}"/>
              </a:ext>
            </a:extLst>
          </p:cNvPr>
          <p:cNvCxnSpPr/>
          <p:nvPr/>
        </p:nvCxnSpPr>
        <p:spPr>
          <a:xfrm>
            <a:off x="4951562" y="642594"/>
            <a:ext cx="750498" cy="63111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kstvak 22">
            <a:extLst>
              <a:ext uri="{FF2B5EF4-FFF2-40B4-BE49-F238E27FC236}">
                <a16:creationId xmlns:a16="http://schemas.microsoft.com/office/drawing/2014/main" id="{6004D260-77F3-43C1-9D12-77FA7A878AAB}"/>
              </a:ext>
            </a:extLst>
          </p:cNvPr>
          <p:cNvSpPr txBox="1"/>
          <p:nvPr/>
        </p:nvSpPr>
        <p:spPr>
          <a:xfrm>
            <a:off x="1230704" y="6305633"/>
            <a:ext cx="60945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400" dirty="0">
                <a:solidFill>
                  <a:schemeClr val="bg1"/>
                </a:solidFill>
              </a:rPr>
              <a:t>Source: Atlas of </a:t>
            </a:r>
            <a:r>
              <a:rPr lang="nl-NL" sz="1400" dirty="0" err="1">
                <a:solidFill>
                  <a:schemeClr val="bg1"/>
                </a:solidFill>
              </a:rPr>
              <a:t>Early</a:t>
            </a:r>
            <a:r>
              <a:rPr lang="nl-NL" sz="1400" dirty="0">
                <a:solidFill>
                  <a:schemeClr val="bg1"/>
                </a:solidFill>
              </a:rPr>
              <a:t> Printing, https://atlas.lib.uiowa.edu/</a:t>
            </a:r>
          </a:p>
        </p:txBody>
      </p: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82B3140F-12AC-46D4-B0D2-6E0D89569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4874" y="3103198"/>
            <a:ext cx="2518912" cy="3500661"/>
          </a:xfrm>
          <a:prstGeom prst="rect">
            <a:avLst/>
          </a:prstGeom>
        </p:spPr>
      </p:pic>
      <p:sp>
        <p:nvSpPr>
          <p:cNvPr id="31" name="Tekstvak 30">
            <a:extLst>
              <a:ext uri="{FF2B5EF4-FFF2-40B4-BE49-F238E27FC236}">
                <a16:creationId xmlns:a16="http://schemas.microsoft.com/office/drawing/2014/main" id="{F5791FA8-8928-4C20-9F6A-F7192DCA8652}"/>
              </a:ext>
            </a:extLst>
          </p:cNvPr>
          <p:cNvSpPr txBox="1"/>
          <p:nvPr/>
        </p:nvSpPr>
        <p:spPr>
          <a:xfrm>
            <a:off x="7065034" y="5892240"/>
            <a:ext cx="228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l-NL" sz="1200" dirty="0"/>
              <a:t>Philips </a:t>
            </a:r>
            <a:r>
              <a:rPr lang="nl-NL" sz="1200" dirty="0" err="1"/>
              <a:t>Galle</a:t>
            </a:r>
            <a:r>
              <a:rPr lang="nl-NL" sz="1200" dirty="0"/>
              <a:t>, </a:t>
            </a:r>
            <a:r>
              <a:rPr lang="nl-NL" sz="1200" dirty="0" err="1"/>
              <a:t>after</a:t>
            </a:r>
            <a:endParaRPr lang="nl-NL" sz="1200" dirty="0"/>
          </a:p>
          <a:p>
            <a:pPr algn="r"/>
            <a:r>
              <a:rPr lang="nl-NL" sz="1200" dirty="0"/>
              <a:t>Lucas </a:t>
            </a:r>
            <a:r>
              <a:rPr lang="nl-NL" sz="1200" dirty="0" err="1"/>
              <a:t>Cranach</a:t>
            </a:r>
            <a:r>
              <a:rPr lang="nl-NL" sz="1200" dirty="0"/>
              <a:t> (I), 1572. Rijksmuseum, RP-P-1906-2870 </a:t>
            </a:r>
          </a:p>
        </p:txBody>
      </p:sp>
    </p:spTree>
    <p:extLst>
      <p:ext uri="{BB962C8B-B14F-4D97-AF65-F5344CB8AC3E}">
        <p14:creationId xmlns:p14="http://schemas.microsoft.com/office/powerpoint/2010/main" val="49047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117F96-522B-445D-948D-6862D6FC4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96816"/>
            <a:ext cx="10058400" cy="1285336"/>
          </a:xfrm>
        </p:spPr>
        <p:txBody>
          <a:bodyPr>
            <a:normAutofit/>
          </a:bodyPr>
          <a:lstStyle/>
          <a:p>
            <a:pPr algn="ctr"/>
            <a:r>
              <a:rPr lang="nl-NL" sz="3600" dirty="0"/>
              <a:t>Martinikerk &amp; Wilhelmus </a:t>
            </a:r>
            <a:r>
              <a:rPr lang="nl-NL" sz="3600" dirty="0" err="1"/>
              <a:t>Frederici</a:t>
            </a:r>
            <a:endParaRPr lang="nl-NL" sz="3600" dirty="0"/>
          </a:p>
        </p:txBody>
      </p: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0BA10479-E6FD-4692-9933-BC12AA0618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39" y="1672077"/>
            <a:ext cx="5638114" cy="4510262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3F32CCF-D6DD-4E2D-AA92-581936BF17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4" b="1449"/>
          <a:stretch/>
        </p:blipFill>
        <p:spPr>
          <a:xfrm>
            <a:off x="6061496" y="1677780"/>
            <a:ext cx="5807765" cy="4503170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98BCB1D8-B057-4127-BC51-FAF70E1DD612}"/>
              </a:ext>
            </a:extLst>
          </p:cNvPr>
          <p:cNvSpPr txBox="1"/>
          <p:nvPr/>
        </p:nvSpPr>
        <p:spPr>
          <a:xfrm>
            <a:off x="6471971" y="6172276"/>
            <a:ext cx="50701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1200" dirty="0" err="1"/>
              <a:t>Avicenna</a:t>
            </a:r>
            <a:r>
              <a:rPr lang="nl-NL" sz="1200" dirty="0"/>
              <a:t>, Canon </a:t>
            </a:r>
            <a:r>
              <a:rPr lang="nl-NL" sz="1200" dirty="0" err="1"/>
              <a:t>medicinae</a:t>
            </a:r>
            <a:r>
              <a:rPr lang="nl-NL" sz="1200" dirty="0"/>
              <a:t>, </a:t>
            </a:r>
            <a:r>
              <a:rPr lang="en-US" sz="1200" dirty="0"/>
              <a:t>[</a:t>
            </a:r>
            <a:r>
              <a:rPr lang="en-US" sz="1200" dirty="0" err="1"/>
              <a:t>Strassburg</a:t>
            </a:r>
            <a:r>
              <a:rPr lang="en-US" sz="1200" dirty="0"/>
              <a:t> : The R-Printer (Adolf </a:t>
            </a:r>
            <a:r>
              <a:rPr lang="en-US" sz="1200" dirty="0" err="1"/>
              <a:t>Rusch</a:t>
            </a:r>
            <a:r>
              <a:rPr lang="en-US" sz="1200" dirty="0"/>
              <a:t>), after Feb. 1473], </a:t>
            </a:r>
            <a:r>
              <a:rPr lang="nl-NL" sz="1200" dirty="0"/>
              <a:t>Groningen, University Library (NL) INC 34.</a:t>
            </a:r>
          </a:p>
        </p:txBody>
      </p:sp>
    </p:spTree>
    <p:extLst>
      <p:ext uri="{BB962C8B-B14F-4D97-AF65-F5344CB8AC3E}">
        <p14:creationId xmlns:p14="http://schemas.microsoft.com/office/powerpoint/2010/main" val="1384132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03528D-57EA-450C-8AAD-49109EBF4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035186"/>
          </a:xfrm>
        </p:spPr>
        <p:txBody>
          <a:bodyPr>
            <a:normAutofit/>
          </a:bodyPr>
          <a:lstStyle/>
          <a:p>
            <a:pPr algn="ctr"/>
            <a:r>
              <a:rPr lang="nl-NL" sz="4000" dirty="0"/>
              <a:t>Wilhelmus </a:t>
            </a:r>
            <a:r>
              <a:rPr lang="nl-NL" sz="4000" dirty="0" err="1"/>
              <a:t>Frederici</a:t>
            </a:r>
            <a:endParaRPr lang="nl-NL" sz="4000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A1B44966-DCA4-4DF7-9611-E3E052E9FA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18" r="3841" b="35617"/>
          <a:stretch/>
        </p:blipFill>
        <p:spPr>
          <a:xfrm>
            <a:off x="322739" y="2481239"/>
            <a:ext cx="5655366" cy="287599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9C94E58-1B7D-4A36-8206-3A0D82B0C2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4" b="1449"/>
          <a:stretch/>
        </p:blipFill>
        <p:spPr>
          <a:xfrm>
            <a:off x="6061496" y="1677780"/>
            <a:ext cx="5807765" cy="4503170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EE104280-DACD-4003-8A3C-85928B42D26F}"/>
              </a:ext>
            </a:extLst>
          </p:cNvPr>
          <p:cNvSpPr txBox="1"/>
          <p:nvPr/>
        </p:nvSpPr>
        <p:spPr>
          <a:xfrm>
            <a:off x="6471971" y="6172276"/>
            <a:ext cx="50701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1200" dirty="0" err="1"/>
              <a:t>Avicenna</a:t>
            </a:r>
            <a:r>
              <a:rPr lang="nl-NL" sz="1200" dirty="0"/>
              <a:t>, Canon </a:t>
            </a:r>
            <a:r>
              <a:rPr lang="nl-NL" sz="1200" dirty="0" err="1"/>
              <a:t>medicinae</a:t>
            </a:r>
            <a:r>
              <a:rPr lang="nl-NL" sz="1200" dirty="0"/>
              <a:t>, </a:t>
            </a:r>
            <a:r>
              <a:rPr lang="en-US" sz="1200" dirty="0"/>
              <a:t>[</a:t>
            </a:r>
            <a:r>
              <a:rPr lang="en-US" sz="1200" dirty="0" err="1"/>
              <a:t>Strassburg</a:t>
            </a:r>
            <a:r>
              <a:rPr lang="en-US" sz="1200" dirty="0"/>
              <a:t> : The R-Printer (Adolf </a:t>
            </a:r>
            <a:r>
              <a:rPr lang="en-US" sz="1200" dirty="0" err="1"/>
              <a:t>Rusch</a:t>
            </a:r>
            <a:r>
              <a:rPr lang="en-US" sz="1200" dirty="0"/>
              <a:t>), after Feb. 1473], </a:t>
            </a:r>
            <a:r>
              <a:rPr lang="nl-NL" sz="1200" dirty="0"/>
              <a:t>Groningen, University Library (NL) INC 34.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E598F646-7416-4D80-9A86-3676097A1747}"/>
              </a:ext>
            </a:extLst>
          </p:cNvPr>
          <p:cNvSpPr/>
          <p:nvPr/>
        </p:nvSpPr>
        <p:spPr>
          <a:xfrm>
            <a:off x="9092242" y="2294626"/>
            <a:ext cx="1966822" cy="88852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42F45F95-7E63-4FAC-85CA-565D56556905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5727940" y="2738887"/>
            <a:ext cx="3364302" cy="116895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7646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AC02D4A-0B3C-460C-BD3C-34A32C96E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2381" y="1421296"/>
            <a:ext cx="5844209" cy="4755667"/>
          </a:xfrm>
        </p:spPr>
        <p:txBody>
          <a:bodyPr/>
          <a:lstStyle/>
          <a:p>
            <a:pPr>
              <a:buFont typeface="Calibri" panose="020F0502020204030204" pitchFamily="34" charset="0"/>
              <a:buChar char="←"/>
            </a:pPr>
            <a:r>
              <a:rPr lang="nl-NL" dirty="0"/>
              <a:t> ‘mijn </a:t>
            </a:r>
            <a:r>
              <a:rPr lang="nl-NL" dirty="0" err="1"/>
              <a:t>lieue</a:t>
            </a:r>
            <a:r>
              <a:rPr lang="nl-NL" dirty="0"/>
              <a:t> broeders’</a:t>
            </a:r>
          </a:p>
          <a:p>
            <a:pPr marL="0" indent="0">
              <a:buNone/>
            </a:pPr>
            <a:r>
              <a:rPr lang="nl-NL" dirty="0"/>
              <a:t>	</a:t>
            </a:r>
            <a:r>
              <a:rPr lang="nl-NL" dirty="0" err="1"/>
              <a:t>transl</a:t>
            </a:r>
            <a:r>
              <a:rPr lang="nl-NL" dirty="0"/>
              <a:t>.: </a:t>
            </a:r>
            <a:r>
              <a:rPr lang="nl-NL" dirty="0" err="1"/>
              <a:t>my</a:t>
            </a:r>
            <a:r>
              <a:rPr lang="nl-NL" dirty="0"/>
              <a:t> </a:t>
            </a:r>
            <a:r>
              <a:rPr lang="nl-NL" dirty="0" err="1"/>
              <a:t>dear</a:t>
            </a:r>
            <a:r>
              <a:rPr lang="nl-NL" dirty="0"/>
              <a:t> </a:t>
            </a:r>
            <a:r>
              <a:rPr lang="nl-NL" dirty="0" err="1"/>
              <a:t>brothers</a:t>
            </a:r>
            <a:endParaRPr lang="nl-NL" dirty="0"/>
          </a:p>
          <a:p>
            <a:pPr>
              <a:buFont typeface="Calibri" panose="020F0502020204030204" pitchFamily="34" charset="0"/>
              <a:buChar char="←"/>
            </a:pPr>
            <a:endParaRPr lang="nl-NL" dirty="0"/>
          </a:p>
          <a:p>
            <a:pPr>
              <a:buFont typeface="Calibri" panose="020F0502020204030204" pitchFamily="34" charset="0"/>
              <a:buChar char="←"/>
            </a:pPr>
            <a:endParaRPr lang="nl-NL" dirty="0"/>
          </a:p>
          <a:p>
            <a:pPr>
              <a:buFont typeface="Calibri" panose="020F0502020204030204" pitchFamily="34" charset="0"/>
              <a:buChar char="←"/>
            </a:pPr>
            <a:r>
              <a:rPr lang="nl-NL" dirty="0"/>
              <a:t> Passage in Latin</a:t>
            </a:r>
          </a:p>
          <a:p>
            <a:pPr>
              <a:buFont typeface="Calibri" panose="020F0502020204030204" pitchFamily="34" charset="0"/>
              <a:buChar char="←"/>
            </a:pPr>
            <a:endParaRPr lang="nl-NL" dirty="0"/>
          </a:p>
          <a:p>
            <a:pPr>
              <a:buFont typeface="Calibri" panose="020F0502020204030204" pitchFamily="34" charset="0"/>
              <a:buChar char="←"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Bernardus </a:t>
            </a:r>
            <a:r>
              <a:rPr lang="nl-NL" dirty="0" err="1"/>
              <a:t>Claravallensis</a:t>
            </a:r>
            <a:r>
              <a:rPr lang="nl-NL" dirty="0"/>
              <a:t>, </a:t>
            </a:r>
            <a:r>
              <a:rPr lang="fr-FR" dirty="0" err="1"/>
              <a:t>Sermones</a:t>
            </a:r>
            <a:r>
              <a:rPr lang="fr-FR" dirty="0"/>
              <a:t> de </a:t>
            </a:r>
            <a:r>
              <a:rPr lang="fr-FR" dirty="0" err="1"/>
              <a:t>tempore</a:t>
            </a:r>
            <a:r>
              <a:rPr lang="fr-FR" dirty="0"/>
              <a:t> et de </a:t>
            </a:r>
            <a:r>
              <a:rPr lang="fr-FR" dirty="0" err="1"/>
              <a:t>sanctis</a:t>
            </a:r>
            <a:r>
              <a:rPr lang="fr-FR" dirty="0"/>
              <a:t> [Dutch]</a:t>
            </a:r>
            <a:r>
              <a:rPr lang="nl-NL" dirty="0"/>
              <a:t>, Zwolle: Peter van Os, 27 May 1495. Groningen UB, 40.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BCACB06-AA33-40DF-B759-AEFE208DF6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75" t="6689" r="11620" b="41945"/>
          <a:stretch/>
        </p:blipFill>
        <p:spPr>
          <a:xfrm rot="5400000">
            <a:off x="-124072" y="605708"/>
            <a:ext cx="6368577" cy="565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930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8973B2-2897-45A3-8C34-6CBB96B77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019241"/>
          </a:xfrm>
        </p:spPr>
        <p:txBody>
          <a:bodyPr>
            <a:normAutofit/>
          </a:bodyPr>
          <a:lstStyle/>
          <a:p>
            <a:r>
              <a:rPr lang="nl-NL" sz="3600" dirty="0" err="1"/>
              <a:t>Material</a:t>
            </a:r>
            <a:r>
              <a:rPr lang="nl-NL" sz="3600" dirty="0"/>
              <a:t> </a:t>
            </a:r>
            <a:r>
              <a:rPr lang="nl-NL" sz="3600" dirty="0" err="1"/>
              <a:t>Evidence</a:t>
            </a:r>
            <a:r>
              <a:rPr lang="nl-NL" sz="3600" dirty="0"/>
              <a:t> in </a:t>
            </a:r>
            <a:r>
              <a:rPr lang="nl-NL" sz="3600" dirty="0" err="1"/>
              <a:t>Incunabula</a:t>
            </a:r>
            <a:endParaRPr lang="nl-NL" sz="3600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02C4084-3AC8-4808-AB1C-625430039D76}"/>
              </a:ext>
            </a:extLst>
          </p:cNvPr>
          <p:cNvSpPr txBox="1"/>
          <p:nvPr/>
        </p:nvSpPr>
        <p:spPr>
          <a:xfrm>
            <a:off x="4780198" y="3508369"/>
            <a:ext cx="1421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UL Groningen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789681F-1069-4C2C-8450-7917A1FAD638}"/>
              </a:ext>
            </a:extLst>
          </p:cNvPr>
          <p:cNvSpPr txBox="1"/>
          <p:nvPr/>
        </p:nvSpPr>
        <p:spPr>
          <a:xfrm>
            <a:off x="3610393" y="5259399"/>
            <a:ext cx="800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...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6B6E3F8-5C8C-4464-B2F6-6EE9FB2A7A07}"/>
              </a:ext>
            </a:extLst>
          </p:cNvPr>
          <p:cNvSpPr txBox="1"/>
          <p:nvPr/>
        </p:nvSpPr>
        <p:spPr>
          <a:xfrm>
            <a:off x="978467" y="1768891"/>
            <a:ext cx="1456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Wilhelmus </a:t>
            </a:r>
            <a:r>
              <a:rPr lang="nl-NL" dirty="0" err="1"/>
              <a:t>Frederici</a:t>
            </a:r>
            <a:endParaRPr lang="nl-NL" dirty="0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E9235431-69A2-414C-A734-0370BD972CD0}"/>
              </a:ext>
            </a:extLst>
          </p:cNvPr>
          <p:cNvSpPr/>
          <p:nvPr/>
        </p:nvSpPr>
        <p:spPr>
          <a:xfrm>
            <a:off x="4542183" y="3339548"/>
            <a:ext cx="2067339" cy="98397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F0A3669-1604-4C52-AD6D-5A7FB1B486D4}"/>
              </a:ext>
            </a:extLst>
          </p:cNvPr>
          <p:cNvSpPr txBox="1"/>
          <p:nvPr/>
        </p:nvSpPr>
        <p:spPr>
          <a:xfrm>
            <a:off x="3006586" y="2693217"/>
            <a:ext cx="1133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Martini </a:t>
            </a:r>
            <a:r>
              <a:rPr lang="nl-NL" dirty="0" err="1"/>
              <a:t>Church</a:t>
            </a:r>
            <a:endParaRPr lang="nl-NL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9B068367-12DD-4A61-8F40-606F4EE9598B}"/>
              </a:ext>
            </a:extLst>
          </p:cNvPr>
          <p:cNvSpPr txBox="1"/>
          <p:nvPr/>
        </p:nvSpPr>
        <p:spPr>
          <a:xfrm>
            <a:off x="9703904" y="5648466"/>
            <a:ext cx="2173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Convent of St Agnes, Amersfoort</a:t>
            </a:r>
          </a:p>
        </p:txBody>
      </p:sp>
      <p:sp>
        <p:nvSpPr>
          <p:cNvPr id="13" name="Pijl: gebogen 12">
            <a:extLst>
              <a:ext uri="{FF2B5EF4-FFF2-40B4-BE49-F238E27FC236}">
                <a16:creationId xmlns:a16="http://schemas.microsoft.com/office/drawing/2014/main" id="{C26370E0-6731-4FA5-917B-6C1D1D0AE1A8}"/>
              </a:ext>
            </a:extLst>
          </p:cNvPr>
          <p:cNvSpPr/>
          <p:nvPr/>
        </p:nvSpPr>
        <p:spPr>
          <a:xfrm rot="10001210" flipH="1">
            <a:off x="1786828" y="2403009"/>
            <a:ext cx="862515" cy="848636"/>
          </a:xfrm>
          <a:prstGeom prst="bentArrow">
            <a:avLst>
              <a:gd name="adj1" fmla="val 18694"/>
              <a:gd name="adj2" fmla="val 25000"/>
              <a:gd name="adj3" fmla="val 25000"/>
              <a:gd name="adj4" fmla="val 71678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5" name="Pijl: gebogen 14">
            <a:extLst>
              <a:ext uri="{FF2B5EF4-FFF2-40B4-BE49-F238E27FC236}">
                <a16:creationId xmlns:a16="http://schemas.microsoft.com/office/drawing/2014/main" id="{6E8C934B-51DD-482A-B5E0-70141C761E06}"/>
              </a:ext>
            </a:extLst>
          </p:cNvPr>
          <p:cNvSpPr/>
          <p:nvPr/>
        </p:nvSpPr>
        <p:spPr>
          <a:xfrm rot="10001210" flipH="1">
            <a:off x="3462134" y="3383694"/>
            <a:ext cx="862515" cy="848636"/>
          </a:xfrm>
          <a:prstGeom prst="bentArrow">
            <a:avLst>
              <a:gd name="adj1" fmla="val 18694"/>
              <a:gd name="adj2" fmla="val 25000"/>
              <a:gd name="adj3" fmla="val 25000"/>
              <a:gd name="adj4" fmla="val 71678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6" name="Pijl: gebogen 15">
            <a:extLst>
              <a:ext uri="{FF2B5EF4-FFF2-40B4-BE49-F238E27FC236}">
                <a16:creationId xmlns:a16="http://schemas.microsoft.com/office/drawing/2014/main" id="{4E176CFB-5C7E-4D0D-9B73-92D07802DEC6}"/>
              </a:ext>
            </a:extLst>
          </p:cNvPr>
          <p:cNvSpPr/>
          <p:nvPr/>
        </p:nvSpPr>
        <p:spPr>
          <a:xfrm rot="20973630" flipH="1">
            <a:off x="9522782" y="4708976"/>
            <a:ext cx="862515" cy="848636"/>
          </a:xfrm>
          <a:prstGeom prst="bentArrow">
            <a:avLst>
              <a:gd name="adj1" fmla="val 18694"/>
              <a:gd name="adj2" fmla="val 25000"/>
              <a:gd name="adj3" fmla="val 25000"/>
              <a:gd name="adj4" fmla="val 71678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7" name="Pijl: gebogen 16">
            <a:extLst>
              <a:ext uri="{FF2B5EF4-FFF2-40B4-BE49-F238E27FC236}">
                <a16:creationId xmlns:a16="http://schemas.microsoft.com/office/drawing/2014/main" id="{A498A224-3C1A-45DB-B1ED-9D58E8291332}"/>
              </a:ext>
            </a:extLst>
          </p:cNvPr>
          <p:cNvSpPr/>
          <p:nvPr/>
        </p:nvSpPr>
        <p:spPr>
          <a:xfrm rot="21406176" flipH="1">
            <a:off x="6744283" y="3923996"/>
            <a:ext cx="862515" cy="848636"/>
          </a:xfrm>
          <a:prstGeom prst="bentArrow">
            <a:avLst>
              <a:gd name="adj1" fmla="val 18694"/>
              <a:gd name="adj2" fmla="val 25000"/>
              <a:gd name="adj3" fmla="val 25000"/>
              <a:gd name="adj4" fmla="val 71678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8" name="Pijl: gebogen 17">
            <a:extLst>
              <a:ext uri="{FF2B5EF4-FFF2-40B4-BE49-F238E27FC236}">
                <a16:creationId xmlns:a16="http://schemas.microsoft.com/office/drawing/2014/main" id="{738FFF7A-F7A6-4796-9E22-0CB9BCD05EFD}"/>
              </a:ext>
            </a:extLst>
          </p:cNvPr>
          <p:cNvSpPr/>
          <p:nvPr/>
        </p:nvSpPr>
        <p:spPr>
          <a:xfrm rot="16625539" flipH="1">
            <a:off x="5900526" y="2444965"/>
            <a:ext cx="862515" cy="848636"/>
          </a:xfrm>
          <a:prstGeom prst="bentArrow">
            <a:avLst>
              <a:gd name="adj1" fmla="val 18694"/>
              <a:gd name="adj2" fmla="val 25000"/>
              <a:gd name="adj3" fmla="val 25000"/>
              <a:gd name="adj4" fmla="val 71678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A866FC9F-7F2F-44DB-9E43-73686961206A}"/>
              </a:ext>
            </a:extLst>
          </p:cNvPr>
          <p:cNvSpPr txBox="1"/>
          <p:nvPr/>
        </p:nvSpPr>
        <p:spPr>
          <a:xfrm>
            <a:off x="8947255" y="1762068"/>
            <a:ext cx="1669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...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7E960912-75B9-4D9B-8EFB-4D016C5E3436}"/>
              </a:ext>
            </a:extLst>
          </p:cNvPr>
          <p:cNvSpPr txBox="1"/>
          <p:nvPr/>
        </p:nvSpPr>
        <p:spPr>
          <a:xfrm>
            <a:off x="6995583" y="2403857"/>
            <a:ext cx="1669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...</a:t>
            </a:r>
          </a:p>
        </p:txBody>
      </p:sp>
      <p:sp>
        <p:nvSpPr>
          <p:cNvPr id="21" name="Pijl: gebogen 20">
            <a:extLst>
              <a:ext uri="{FF2B5EF4-FFF2-40B4-BE49-F238E27FC236}">
                <a16:creationId xmlns:a16="http://schemas.microsoft.com/office/drawing/2014/main" id="{5D3E3B39-FF49-48E8-ACB2-3589CFB127DC}"/>
              </a:ext>
            </a:extLst>
          </p:cNvPr>
          <p:cNvSpPr/>
          <p:nvPr/>
        </p:nvSpPr>
        <p:spPr>
          <a:xfrm rot="17667578" flipH="1">
            <a:off x="7862865" y="1713803"/>
            <a:ext cx="862515" cy="848636"/>
          </a:xfrm>
          <a:prstGeom prst="bentArrow">
            <a:avLst>
              <a:gd name="adj1" fmla="val 18694"/>
              <a:gd name="adj2" fmla="val 25000"/>
              <a:gd name="adj3" fmla="val 25000"/>
              <a:gd name="adj4" fmla="val 71678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2" name="Pijl: gebogen 21">
            <a:extLst>
              <a:ext uri="{FF2B5EF4-FFF2-40B4-BE49-F238E27FC236}">
                <a16:creationId xmlns:a16="http://schemas.microsoft.com/office/drawing/2014/main" id="{D87723FE-5B7A-48D0-8965-2F725E1F1651}"/>
              </a:ext>
            </a:extLst>
          </p:cNvPr>
          <p:cNvSpPr/>
          <p:nvPr/>
        </p:nvSpPr>
        <p:spPr>
          <a:xfrm rot="5400000" flipH="1">
            <a:off x="4466788" y="4455446"/>
            <a:ext cx="862515" cy="848636"/>
          </a:xfrm>
          <a:prstGeom prst="bentArrow">
            <a:avLst>
              <a:gd name="adj1" fmla="val 18694"/>
              <a:gd name="adj2" fmla="val 25000"/>
              <a:gd name="adj3" fmla="val 25000"/>
              <a:gd name="adj4" fmla="val 71678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622BD655-50AA-4156-B2EB-DB4BE49B8F65}"/>
              </a:ext>
            </a:extLst>
          </p:cNvPr>
          <p:cNvSpPr txBox="1"/>
          <p:nvPr/>
        </p:nvSpPr>
        <p:spPr>
          <a:xfrm>
            <a:off x="6445019" y="4829569"/>
            <a:ext cx="3258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Petrus Hofstede de Groot</a:t>
            </a:r>
          </a:p>
          <a:p>
            <a:r>
              <a:rPr lang="nl-NL" dirty="0"/>
              <a:t>(Professor in Groningen)</a:t>
            </a:r>
          </a:p>
        </p:txBody>
      </p:sp>
    </p:spTree>
    <p:extLst>
      <p:ext uri="{BB962C8B-B14F-4D97-AF65-F5344CB8AC3E}">
        <p14:creationId xmlns:p14="http://schemas.microsoft.com/office/powerpoint/2010/main" val="1657273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538</TotalTime>
  <Words>219</Words>
  <Application>Microsoft Office PowerPoint</Application>
  <PresentationFormat>Breedbeeld</PresentationFormat>
  <Paragraphs>44</Paragraphs>
  <Slides>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1" baseType="lpstr">
      <vt:lpstr>Calibri</vt:lpstr>
      <vt:lpstr>Century Gothic</vt:lpstr>
      <vt:lpstr>Garamond</vt:lpstr>
      <vt:lpstr>Savon</vt:lpstr>
      <vt:lpstr>Material Evidence in the  Incunabula of the  University of Groningen Library</vt:lpstr>
      <vt:lpstr>University of Groningen Library</vt:lpstr>
      <vt:lpstr>Groningen  </vt:lpstr>
      <vt:lpstr>Martinikerk &amp; Wilhelmus Frederici</vt:lpstr>
      <vt:lpstr>Wilhelmus Frederici</vt:lpstr>
      <vt:lpstr>PowerPoint-presentatie</vt:lpstr>
      <vt:lpstr>Material Evidence in Incunabula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Anna de Bruyn</dc:creator>
  <cp:lastModifiedBy>Anna de Bruyn</cp:lastModifiedBy>
  <cp:revision>23</cp:revision>
  <dcterms:created xsi:type="dcterms:W3CDTF">2021-01-26T20:27:30Z</dcterms:created>
  <dcterms:modified xsi:type="dcterms:W3CDTF">2021-01-27T17:03:54Z</dcterms:modified>
</cp:coreProperties>
</file>